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_rels/.rels" ContentType="application/vnd.openxmlformats-package.relationship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10.xml" ContentType="application/vnd.openxmlformats-officedocument.theme+xml"/>
  <Override PartName="/ppt/theme/theme8.xml" ContentType="application/vnd.openxmlformats-officedocument.theme+xml"/>
  <Override PartName="/ppt/theme/theme11.xml" ContentType="application/vnd.openxmlformats-officedocument.theme+xml"/>
  <Override PartName="/ppt/theme/theme9.xml" ContentType="application/vnd.openxmlformats-officedocument.theme+xml"/>
  <Override PartName="/ppt/slideMasters/_rels/slideMaster9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1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_rels/presentation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media/image1.jpeg" ContentType="image/jpeg"/>
  <Override PartName="/ppt/media/image18.jpeg" ContentType="image/jpeg"/>
  <Override PartName="/ppt/media/image13.jpeg" ContentType="image/jpeg"/>
  <Override PartName="/ppt/media/image3.jpeg" ContentType="image/jpeg"/>
  <Override PartName="/ppt/media/image28.png" ContentType="image/png"/>
  <Override PartName="/ppt/media/image4.jpeg" ContentType="image/jpeg"/>
  <Override PartName="/ppt/media/image5.jpeg" ContentType="image/jpeg"/>
  <Override PartName="/ppt/media/image6.jpeg" ContentType="image/jpeg"/>
  <Override PartName="/ppt/media/image10.jpeg" ContentType="image/jpeg"/>
  <Override PartName="/ppt/media/image20.jpeg" ContentType="image/jpeg"/>
  <Override PartName="/ppt/media/image8.jpeg" ContentType="image/jpeg"/>
  <Override PartName="/ppt/media/image9.jpeg" ContentType="image/jpeg"/>
  <Override PartName="/ppt/media/image22.jpeg" ContentType="image/jpeg"/>
  <Override PartName="/ppt/media/image12.jpeg" ContentType="image/jpeg"/>
  <Override PartName="/ppt/media/image2.png" ContentType="image/png"/>
  <Override PartName="/ppt/media/image7.jpeg" ContentType="image/jpeg"/>
  <Override PartName="/ppt/media/image14.jpeg" ContentType="image/jpeg"/>
  <Override PartName="/ppt/media/image15.jpeg" ContentType="image/jpeg"/>
  <Override PartName="/ppt/media/image11.png" ContentType="image/png"/>
  <Override PartName="/ppt/media/image16.jpeg" ContentType="image/jpeg"/>
  <Override PartName="/ppt/media/image17.jpeg" ContentType="image/jpeg"/>
  <Override PartName="/ppt/media/image31.png" ContentType="image/png"/>
  <Override PartName="/ppt/media/image21.jpeg" ContentType="image/jpeg"/>
  <Override PartName="/ppt/media/image51.png" ContentType="image/png"/>
  <Override PartName="/ppt/media/image23.jpeg" ContentType="image/jpeg"/>
  <Override PartName="/ppt/media/image24.jpeg" ContentType="image/jpeg"/>
  <Override PartName="/ppt/media/image26.png" ContentType="image/png"/>
  <Override PartName="/ppt/media/image32.jpeg" ContentType="image/jpeg"/>
  <Override PartName="/ppt/media/image27.png" ContentType="image/pn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29.jpeg" ContentType="image/jpeg"/>
  <Override PartName="/ppt/media/image44.jpeg" ContentType="image/jpeg"/>
  <Override PartName="/ppt/media/image50.png" ContentType="image/png"/>
  <Override PartName="/ppt/media/image45.jpeg" ContentType="image/jpeg"/>
  <Override PartName="/ppt/media/image38.jpeg" ContentType="image/jpeg"/>
  <Override PartName="/ppt/media/image53.jpeg" ContentType="image/jpeg"/>
  <Override PartName="/ppt/media/image47.jpeg" ContentType="image/jpeg"/>
  <Override PartName="/ppt/media/image48.jpeg" ContentType="image/jpeg"/>
  <Override PartName="/ppt/media/image30.jpeg" ContentType="image/jpeg"/>
  <Override PartName="/ppt/media/image49.jpeg" ContentType="image/jpeg"/>
  <Override PartName="/ppt/media/image25.jpeg" ContentType="image/jpeg"/>
  <Override PartName="/ppt/media/image46.jpeg" ContentType="image/jpeg"/>
  <Override PartName="/ppt/media/image37.jpeg" ContentType="image/jpeg"/>
  <Override PartName="/ppt/media/image19.jpeg" ContentType="image/jpeg"/>
  <Override PartName="/ppt/media/image52.jpeg" ContentType="image/jpeg"/>
  <Override PartName="/ppt/slides/_rels/slide26.xml.rels" ContentType="application/vnd.openxmlformats-package.relationships+xml"/>
  <Override PartName="/ppt/slides/_rels/slide9.xml.rels" ContentType="application/vnd.openxmlformats-package.relationships+xml"/>
  <Override PartName="/ppt/slides/_rels/slide29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28.xml.rels" ContentType="application/vnd.openxmlformats-package.relationships+xml"/>
  <Override PartName="/ppt/slides/_rels/slide15.xml.rels" ContentType="application/vnd.openxmlformats-package.relationships+xml"/>
  <Override PartName="/ppt/slides/_rels/slide24.xml.rels" ContentType="application/vnd.openxmlformats-package.relationships+xml"/>
  <Override PartName="/ppt/slides/_rels/slide27.xml.rels" ContentType="application/vnd.openxmlformats-package.relationships+xml"/>
  <Override PartName="/ppt/slides/_rels/slide23.xml.rels" ContentType="application/vnd.openxmlformats-package.relationships+xml"/>
  <Override PartName="/ppt/slides/_rels/slide31.xml.rels" ContentType="application/vnd.openxmlformats-package.relationships+xml"/>
  <Override PartName="/ppt/slides/_rels/slide6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30.xml.rels" ContentType="application/vnd.openxmlformats-package.relationships+xml"/>
  <Override PartName="/ppt/slides/_rels/slide1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3.xml.rels" ContentType="application/vnd.openxmlformats-package.relationships+xml"/>
  <Override PartName="/ppt/slides/_rels/slide20.xml.rels" ContentType="application/vnd.openxmlformats-package.relationships+xml"/>
  <Override PartName="/ppt/slides/_rels/slide19.xml.rels" ContentType="application/vnd.openxmlformats-package.relationships+xml"/>
  <Override PartName="/ppt/slides/_rels/slide18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11.xml.rels" ContentType="application/vnd.openxmlformats-package.relationships+xml"/>
  <Override PartName="/ppt/slides/_rels/slide7.xml.rels" ContentType="application/vnd.openxmlformats-package.relationships+xml"/>
  <Override PartName="/ppt/slides/_rels/slide32.xml.rels" ContentType="application/vnd.openxmlformats-package.relationships+xml"/>
  <Override PartName="/ppt/slides/_rels/slide17.xml.rels" ContentType="application/vnd.openxmlformats-package.relationships+xml"/>
  <Override PartName="/ppt/slides/_rels/slide10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20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7.xml" ContentType="application/vnd.openxmlformats-officedocument.presentationml.slide+xml"/>
  <Override PartName="/ppt/slides/slide24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0.xml" ContentType="application/vnd.openxmlformats-officedocument.presentationml.slide+xml"/>
  <Override PartName="/ppt/slides/slide28.xml" ContentType="application/vnd.openxmlformats-officedocument.presentationml.slide+xml"/>
  <Override PartName="/ppt/slides/slide25.xml" ContentType="application/vnd.openxmlformats-officedocument.presentationml.slide+xml"/>
  <Override PartName="/ppt/slides/slide31.xml" ContentType="application/vnd.openxmlformats-officedocument.presentationml.slide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3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84" r:id="rId41"/>
    <p:sldId id="285" r:id="rId42"/>
    <p:sldId id="286" r:id="rId43"/>
    <p:sldId id="287" r:id="rId44"/>
  </p:sldIdLst>
  <p:sldSz cx="12192000" cy="68580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slide" Target="slides/slide7.xml"/><Relationship Id="rId20" Type="http://schemas.openxmlformats.org/officeDocument/2006/relationships/slide" Target="slides/slide8.xml"/><Relationship Id="rId21" Type="http://schemas.openxmlformats.org/officeDocument/2006/relationships/slide" Target="slides/slide9.xml"/><Relationship Id="rId22" Type="http://schemas.openxmlformats.org/officeDocument/2006/relationships/slide" Target="slides/slide10.xml"/><Relationship Id="rId23" Type="http://schemas.openxmlformats.org/officeDocument/2006/relationships/slide" Target="slides/slide11.xml"/><Relationship Id="rId24" Type="http://schemas.openxmlformats.org/officeDocument/2006/relationships/slide" Target="slides/slide12.xml"/><Relationship Id="rId25" Type="http://schemas.openxmlformats.org/officeDocument/2006/relationships/slide" Target="slides/slide13.xml"/><Relationship Id="rId26" Type="http://schemas.openxmlformats.org/officeDocument/2006/relationships/slide" Target="slides/slide14.xml"/><Relationship Id="rId27" Type="http://schemas.openxmlformats.org/officeDocument/2006/relationships/slide" Target="slides/slide15.xml"/><Relationship Id="rId28" Type="http://schemas.openxmlformats.org/officeDocument/2006/relationships/slide" Target="slides/slide16.xml"/><Relationship Id="rId29" Type="http://schemas.openxmlformats.org/officeDocument/2006/relationships/slide" Target="slides/slide17.xml"/><Relationship Id="rId30" Type="http://schemas.openxmlformats.org/officeDocument/2006/relationships/slide" Target="slides/slide18.xml"/><Relationship Id="rId31" Type="http://schemas.openxmlformats.org/officeDocument/2006/relationships/slide" Target="slides/slide19.xml"/><Relationship Id="rId32" Type="http://schemas.openxmlformats.org/officeDocument/2006/relationships/slide" Target="slides/slide20.xml"/><Relationship Id="rId33" Type="http://schemas.openxmlformats.org/officeDocument/2006/relationships/slide" Target="slides/slide21.xml"/><Relationship Id="rId34" Type="http://schemas.openxmlformats.org/officeDocument/2006/relationships/slide" Target="slides/slide22.xml"/><Relationship Id="rId35" Type="http://schemas.openxmlformats.org/officeDocument/2006/relationships/slide" Target="slides/slide23.xml"/><Relationship Id="rId36" Type="http://schemas.openxmlformats.org/officeDocument/2006/relationships/slide" Target="slides/slide24.xml"/><Relationship Id="rId37" Type="http://schemas.openxmlformats.org/officeDocument/2006/relationships/slide" Target="slides/slide25.xml"/><Relationship Id="rId38" Type="http://schemas.openxmlformats.org/officeDocument/2006/relationships/slide" Target="slides/slide26.xml"/><Relationship Id="rId39" Type="http://schemas.openxmlformats.org/officeDocument/2006/relationships/slide" Target="slides/slide27.xml"/><Relationship Id="rId40" Type="http://schemas.openxmlformats.org/officeDocument/2006/relationships/slide" Target="slides/slide28.xml"/><Relationship Id="rId41" Type="http://schemas.openxmlformats.org/officeDocument/2006/relationships/slide" Target="slides/slide29.xml"/><Relationship Id="rId42" Type="http://schemas.openxmlformats.org/officeDocument/2006/relationships/slide" Target="slides/slide30.xml"/><Relationship Id="rId43" Type="http://schemas.openxmlformats.org/officeDocument/2006/relationships/slide" Target="slides/slide31.xml"/><Relationship Id="rId44" Type="http://schemas.openxmlformats.org/officeDocument/2006/relationships/slide" Target="slides/slide32.xml"/><Relationship Id="rId4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1DEDA99-44B1-49A2-A584-3D2A749BBB3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p>
            <a:fld id="{4DEF040F-9FFD-4445-A07A-7F30B2A4AAA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p>
            <a:fld id="{8E987613-DF48-4347-94BB-E24BECF8F2C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67146105-0531-4C43-8B21-740D04FD0E3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2B7BFCD8-BFA2-4430-8CB3-0D081B140B0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282C3327-1186-4E5E-A312-0673F075839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B695E41B-C921-4E8B-85B2-3C6C5FD745E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DC849AA9-DCA0-4241-93CC-EBE815F2A7A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DE976DD6-0E8C-4D72-8AA7-4AA53B95374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p>
            <a:fld id="{3B0939B0-576A-4B7B-909B-77D3F4395A3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65FB4096-2E23-45A7-A814-A8D7EDFEFA0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en-US" sz="6000" spc="-1" strike="noStrike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b="0" lang="en-US" sz="6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CD36583-F32B-47EF-849D-CDA06C01339F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3200" spc="-1" strike="noStrike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16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dt" idx="2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8" name="PlaceHolder 5"/>
          <p:cNvSpPr>
            <a:spLocks noGrp="1"/>
          </p:cNvSpPr>
          <p:nvPr>
            <p:ph type="ftr" idx="2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PlaceHolder 6"/>
          <p:cNvSpPr>
            <a:spLocks noGrp="1"/>
          </p:cNvSpPr>
          <p:nvPr>
            <p:ph type="sldNum" idx="3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678D57A-05C4-4B3E-818B-69A13D7D6B88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3200" spc="-1" strike="noStrike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3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3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16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dt" idx="3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" name="PlaceHolder 5"/>
          <p:cNvSpPr>
            <a:spLocks noGrp="1"/>
          </p:cNvSpPr>
          <p:nvPr>
            <p:ph type="ftr" idx="3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5" name="PlaceHolder 6"/>
          <p:cNvSpPr>
            <a:spLocks noGrp="1"/>
          </p:cNvSpPr>
          <p:nvPr>
            <p:ph type="sldNum" idx="3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EFD3778-76D1-407D-AB21-E28DEEC60A5C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0FAE07A-16D1-471A-AE66-B6FB712FBC26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4464EFE-B010-45D5-B49B-84C820933E1A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" name="PlaceHolder 5"/>
          <p:cNvSpPr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7A8989C-1926-452A-9048-983A65D0E433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6000" spc="-1" strike="noStrike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b="0" lang="en-US" sz="6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4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Click to edit Master text styles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8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3DE96E8-A6A8-4DA2-854B-4A13CE403B13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" name="PlaceHolder 6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B4A3366B-D838-431C-9F6E-27546BFC077C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8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7361AFB-8866-429E-BEC3-01AA90424959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dt" idx="2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ftr" idx="2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sldNum" idx="2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4A0282F-49F3-4433-A832-BB2602CD6DBA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dt" idx="2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ftr" idx="2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sldNum" idx="2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F92F9202-D091-4611-B716-4845FF19D7B1}" type="slidenum">
              <a:rPr b="0" lang="en-US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7" Type="http://schemas.openxmlformats.org/officeDocument/2006/relationships/image" Target="../media/image20.jpeg"/><Relationship Id="rId8" Type="http://schemas.openxmlformats.org/officeDocument/2006/relationships/image" Target="../media/image21.jpeg"/><Relationship Id="rId9" Type="http://schemas.openxmlformats.org/officeDocument/2006/relationships/image" Target="../media/image22.jpeg"/><Relationship Id="rId10" Type="http://schemas.openxmlformats.org/officeDocument/2006/relationships/slideLayout" Target="../slideLayouts/slideLayout4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4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jpeg"/><Relationship Id="rId3" Type="http://schemas.openxmlformats.org/officeDocument/2006/relationships/slideLayout" Target="../slideLayouts/slideLayout4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4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4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jpeg"/><Relationship Id="rId3" Type="http://schemas.openxmlformats.org/officeDocument/2006/relationships/slideLayout" Target="../slideLayouts/slideLayout4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image" Target="../media/image31.png"/><Relationship Id="rId3" Type="http://schemas.openxmlformats.org/officeDocument/2006/relationships/slideLayout" Target="../slideLayouts/slideLayout4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4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4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image" Target="../media/image35.jpeg"/><Relationship Id="rId3" Type="http://schemas.openxmlformats.org/officeDocument/2006/relationships/slideLayout" Target="../slideLayouts/slideLayout4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image" Target="../media/image37.jpeg"/><Relationship Id="rId3" Type="http://schemas.openxmlformats.org/officeDocument/2006/relationships/slideLayout" Target="../slideLayouts/slideLayout4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jpeg"/><Relationship Id="rId3" Type="http://schemas.openxmlformats.org/officeDocument/2006/relationships/slideLayout" Target="../slideLayouts/slideLayout4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image" Target="../media/image41.jpeg"/><Relationship Id="rId3" Type="http://schemas.openxmlformats.org/officeDocument/2006/relationships/slideLayout" Target="../slideLayouts/slideLayout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jpeg"/><Relationship Id="rId3" Type="http://schemas.openxmlformats.org/officeDocument/2006/relationships/slideLayout" Target="../slideLayouts/slideLayout4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image" Target="../media/image45.jpeg"/><Relationship Id="rId3" Type="http://schemas.openxmlformats.org/officeDocument/2006/relationships/slideLayout" Target="../slideLayouts/slideLayout4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image" Target="../media/image47.jpeg"/><Relationship Id="rId3" Type="http://schemas.openxmlformats.org/officeDocument/2006/relationships/slideLayout" Target="../slideLayouts/slideLayout4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image" Target="../media/image49.jpeg"/><Relationship Id="rId3" Type="http://schemas.openxmlformats.org/officeDocument/2006/relationships/slideLayout" Target="../slideLayouts/slideLayout4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slideLayout" Target="../slideLayouts/slideLayout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slideLayout" Target="../slideLayouts/slideLayout4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slideLayout" Target="../slideLayouts/slideLayout4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slideLayout" Target="../slideLayouts/slideLayout4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53.jpeg"/><Relationship Id="rId2" Type="http://schemas.openxmlformats.org/officeDocument/2006/relationships/slideLayout" Target="../slideLayouts/slideLayout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4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1523880" y="502200"/>
            <a:ext cx="9143640" cy="1134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en-US" sz="6000" spc="-1" strike="noStrike">
                <a:solidFill>
                  <a:schemeClr val="dk1"/>
                </a:solidFill>
                <a:latin typeface="Calibri Light"/>
              </a:rPr>
              <a:t>The Periodic Table</a:t>
            </a:r>
            <a:endParaRPr b="0" lang="en-US" sz="6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subTitle"/>
          </p:nvPr>
        </p:nvSpPr>
        <p:spPr>
          <a:xfrm>
            <a:off x="1523880" y="1773360"/>
            <a:ext cx="9143640" cy="1655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The guide to that thing on the wall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8" name="Picture 2" descr="Three reasons why the periodic table needs a redesign | New Scientist"/>
          <p:cNvPicPr/>
          <p:nvPr/>
        </p:nvPicPr>
        <p:blipFill>
          <a:blip r:embed="rId1"/>
          <a:stretch/>
        </p:blipFill>
        <p:spPr>
          <a:xfrm>
            <a:off x="7000200" y="2588760"/>
            <a:ext cx="4827240" cy="3218040"/>
          </a:xfrm>
          <a:prstGeom prst="rect">
            <a:avLst/>
          </a:prstGeom>
          <a:ln w="0">
            <a:noFill/>
          </a:ln>
        </p:spPr>
      </p:pic>
      <p:sp>
        <p:nvSpPr>
          <p:cNvPr id="69" name="TextBox 3"/>
          <p:cNvSpPr/>
          <p:nvPr/>
        </p:nvSpPr>
        <p:spPr>
          <a:xfrm>
            <a:off x="7457760" y="5976360"/>
            <a:ext cx="41086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This “alternate” periodic table looks like a bunny and is taken about as seriously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0" name="Picture 4" descr=""/>
          <p:cNvPicPr/>
          <p:nvPr/>
        </p:nvPicPr>
        <p:blipFill>
          <a:blip r:embed="rId2"/>
          <a:stretch/>
        </p:blipFill>
        <p:spPr>
          <a:xfrm>
            <a:off x="478440" y="2562120"/>
            <a:ext cx="6010920" cy="3271320"/>
          </a:xfrm>
          <a:prstGeom prst="rect">
            <a:avLst/>
          </a:prstGeom>
          <a:ln w="0">
            <a:noFill/>
          </a:ln>
        </p:spPr>
      </p:pic>
      <p:sp>
        <p:nvSpPr>
          <p:cNvPr id="71" name="TextBox 4"/>
          <p:cNvSpPr/>
          <p:nvPr/>
        </p:nvSpPr>
        <p:spPr>
          <a:xfrm>
            <a:off x="2161800" y="6053040"/>
            <a:ext cx="52956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An actual periodic table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What metals are used for: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06" name="Picture 10" descr=""/>
          <p:cNvPicPr/>
          <p:nvPr/>
        </p:nvPicPr>
        <p:blipFill>
          <a:blip r:embed="rId1"/>
          <a:stretch/>
        </p:blipFill>
        <p:spPr>
          <a:xfrm>
            <a:off x="7872480" y="0"/>
            <a:ext cx="4319280" cy="5762880"/>
          </a:xfrm>
          <a:prstGeom prst="rect">
            <a:avLst/>
          </a:prstGeom>
          <a:ln w="0">
            <a:noFill/>
          </a:ln>
        </p:spPr>
      </p:pic>
      <p:pic>
        <p:nvPicPr>
          <p:cNvPr id="107" name="Picture 12" descr=""/>
          <p:cNvPicPr/>
          <p:nvPr/>
        </p:nvPicPr>
        <p:blipFill>
          <a:blip r:embed="rId2"/>
          <a:stretch/>
        </p:blipFill>
        <p:spPr>
          <a:xfrm>
            <a:off x="0" y="3634920"/>
            <a:ext cx="2434680" cy="3248280"/>
          </a:xfrm>
          <a:prstGeom prst="rect">
            <a:avLst/>
          </a:prstGeom>
          <a:ln w="0">
            <a:noFill/>
          </a:ln>
        </p:spPr>
      </p:pic>
      <p:pic>
        <p:nvPicPr>
          <p:cNvPr id="108" name="Picture 14" descr=""/>
          <p:cNvPicPr/>
          <p:nvPr/>
        </p:nvPicPr>
        <p:blipFill>
          <a:blip r:embed="rId3"/>
          <a:stretch/>
        </p:blipFill>
        <p:spPr>
          <a:xfrm>
            <a:off x="5590800" y="3454560"/>
            <a:ext cx="2742840" cy="3428640"/>
          </a:xfrm>
          <a:prstGeom prst="rect">
            <a:avLst/>
          </a:prstGeom>
          <a:ln w="0">
            <a:noFill/>
          </a:ln>
        </p:spPr>
      </p:pic>
      <p:pic>
        <p:nvPicPr>
          <p:cNvPr id="109" name="Picture 16" descr=""/>
          <p:cNvPicPr/>
          <p:nvPr/>
        </p:nvPicPr>
        <p:blipFill>
          <a:blip r:embed="rId4"/>
          <a:stretch/>
        </p:blipFill>
        <p:spPr>
          <a:xfrm>
            <a:off x="8283240" y="4235040"/>
            <a:ext cx="4257360" cy="2647800"/>
          </a:xfrm>
          <a:prstGeom prst="rect">
            <a:avLst/>
          </a:prstGeom>
          <a:ln w="0">
            <a:noFill/>
          </a:ln>
        </p:spPr>
      </p:pic>
      <p:pic>
        <p:nvPicPr>
          <p:cNvPr id="110" name="Picture 18" descr=""/>
          <p:cNvPicPr/>
          <p:nvPr/>
        </p:nvPicPr>
        <p:blipFill>
          <a:blip r:embed="rId5"/>
          <a:stretch/>
        </p:blipFill>
        <p:spPr>
          <a:xfrm>
            <a:off x="6804360" y="1439640"/>
            <a:ext cx="3058920" cy="2037240"/>
          </a:xfrm>
          <a:prstGeom prst="rect">
            <a:avLst/>
          </a:prstGeom>
          <a:ln w="0">
            <a:noFill/>
          </a:ln>
        </p:spPr>
      </p:pic>
      <p:pic>
        <p:nvPicPr>
          <p:cNvPr id="111" name="Picture 20" descr=""/>
          <p:cNvPicPr/>
          <p:nvPr/>
        </p:nvPicPr>
        <p:blipFill>
          <a:blip r:embed="rId6"/>
          <a:stretch/>
        </p:blipFill>
        <p:spPr>
          <a:xfrm>
            <a:off x="2435040" y="1536120"/>
            <a:ext cx="3285360" cy="5321520"/>
          </a:xfrm>
          <a:prstGeom prst="rect">
            <a:avLst/>
          </a:prstGeom>
          <a:ln w="0">
            <a:noFill/>
          </a:ln>
        </p:spPr>
      </p:pic>
      <p:pic>
        <p:nvPicPr>
          <p:cNvPr id="112" name="Picture 8" descr=""/>
          <p:cNvPicPr/>
          <p:nvPr/>
        </p:nvPicPr>
        <p:blipFill>
          <a:blip r:embed="rId7"/>
          <a:stretch/>
        </p:blipFill>
        <p:spPr>
          <a:xfrm>
            <a:off x="4269960" y="1579320"/>
            <a:ext cx="2913840" cy="1940400"/>
          </a:xfrm>
          <a:prstGeom prst="rect">
            <a:avLst/>
          </a:prstGeom>
          <a:ln w="0">
            <a:noFill/>
          </a:ln>
        </p:spPr>
      </p:pic>
      <p:pic>
        <p:nvPicPr>
          <p:cNvPr id="113" name="Picture 6" descr=""/>
          <p:cNvPicPr/>
          <p:nvPr/>
        </p:nvPicPr>
        <p:blipFill>
          <a:blip r:embed="rId8"/>
          <a:stretch/>
        </p:blipFill>
        <p:spPr>
          <a:xfrm>
            <a:off x="838080" y="1579320"/>
            <a:ext cx="3431160" cy="2285280"/>
          </a:xfrm>
          <a:prstGeom prst="rect">
            <a:avLst/>
          </a:prstGeom>
          <a:ln w="0">
            <a:noFill/>
          </a:ln>
        </p:spPr>
      </p:pic>
      <p:pic>
        <p:nvPicPr>
          <p:cNvPr id="114" name="Picture 22" descr=""/>
          <p:cNvPicPr/>
          <p:nvPr/>
        </p:nvPicPr>
        <p:blipFill>
          <a:blip r:embed="rId9"/>
          <a:stretch/>
        </p:blipFill>
        <p:spPr>
          <a:xfrm>
            <a:off x="-173160" y="1405080"/>
            <a:ext cx="1523160" cy="2285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Now, color all of the nonmetals on your periodic table a different color.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16" name="Picture 4" descr=""/>
          <p:cNvPicPr/>
          <p:nvPr/>
        </p:nvPicPr>
        <p:blipFill>
          <a:blip r:embed="rId1"/>
          <a:stretch/>
        </p:blipFill>
        <p:spPr>
          <a:xfrm>
            <a:off x="5149440" y="2093400"/>
            <a:ext cx="7041960" cy="4145760"/>
          </a:xfrm>
          <a:prstGeom prst="rect">
            <a:avLst/>
          </a:prstGeom>
          <a:ln w="0">
            <a:noFill/>
          </a:ln>
        </p:spPr>
      </p:pic>
      <p:sp>
        <p:nvSpPr>
          <p:cNvPr id="117" name="TextBox 4"/>
          <p:cNvSpPr/>
          <p:nvPr/>
        </p:nvSpPr>
        <p:spPr>
          <a:xfrm>
            <a:off x="481320" y="2093400"/>
            <a:ext cx="4331160" cy="344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 u="sng">
                <a:solidFill>
                  <a:schemeClr val="dk1"/>
                </a:solidFill>
                <a:uFillTx/>
                <a:latin typeface="Calibri"/>
              </a:rPr>
              <a:t>Frequently asked questions: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000" spc="-1" strike="noStrike">
                <a:solidFill>
                  <a:schemeClr val="dk1"/>
                </a:solidFill>
                <a:latin typeface="Calibri"/>
              </a:rPr>
              <a:t>Which ones are the nonmetals?  </a:t>
            </a: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The blue ones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000" spc="-1" strike="noStrike">
                <a:solidFill>
                  <a:schemeClr val="dk1"/>
                </a:solidFill>
                <a:latin typeface="Calibri"/>
              </a:rPr>
              <a:t>Does this include hydrogen?  </a:t>
            </a: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Yes.  It is colored blue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000" spc="-1" strike="noStrike">
                <a:solidFill>
                  <a:schemeClr val="dk1"/>
                </a:solidFill>
                <a:latin typeface="Calibri"/>
              </a:rPr>
              <a:t>Should I color the green ones, too?  </a:t>
            </a: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No, color only the blue ones.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000" spc="-1" strike="noStrike">
                <a:solidFill>
                  <a:schemeClr val="dk1"/>
                </a:solidFill>
                <a:latin typeface="Calibri"/>
              </a:rPr>
              <a:t>Do I have to color them blue?  </a:t>
            </a: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No.  Color them whatever color you’d like.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000" spc="-1" strike="noStrike">
                <a:solidFill>
                  <a:schemeClr val="dk1"/>
                </a:solidFill>
                <a:latin typeface="Calibri"/>
              </a:rPr>
              <a:t>I messed up.  </a:t>
            </a: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Can I get a new paper?  No.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Bonding in nonmetals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Atoms of nonmetallic elements bond in the typical way you’re used to thinking of bonds, where two electrons firmly hold the atoms in place.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These bonds are said to be localized, since they are stuck in one place and can’t rearrange.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20" name="Picture 2" descr="New way to break some of the strongest chemical bonds"/>
          <p:cNvPicPr/>
          <p:nvPr/>
        </p:nvPicPr>
        <p:blipFill>
          <a:blip r:embed="rId1"/>
          <a:stretch/>
        </p:blipFill>
        <p:spPr>
          <a:xfrm>
            <a:off x="3585240" y="3772440"/>
            <a:ext cx="4198680" cy="2486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This firm, localized bonding is what gives nonmetals their general properties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970560" y="1690560"/>
            <a:ext cx="10515240" cy="2628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Brittle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Poor conductors of heat and electricity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Low density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Some have very high melting and boiling points, others (molecular gases) have very low melting and boiling points.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3" name="TextBox 3"/>
          <p:cNvSpPr/>
          <p:nvPr/>
        </p:nvSpPr>
        <p:spPr>
          <a:xfrm>
            <a:off x="3857040" y="4736520"/>
            <a:ext cx="446328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Wingdings" charset="2"/>
              <a:buChar char="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Carbon, melting point 3550</a:t>
            </a:r>
            <a:r>
              <a:rPr b="0" lang="en-US" sz="1800" spc="-1" strike="noStrike" baseline="30000">
                <a:solidFill>
                  <a:schemeClr val="dk1"/>
                </a:solidFill>
                <a:latin typeface="Calibri"/>
              </a:rPr>
              <a:t>o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 C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                    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Chlorine, melting point -102</a:t>
            </a:r>
            <a:r>
              <a:rPr b="0" lang="en-US" sz="1800" spc="-1" strike="noStrike" baseline="30000">
                <a:solidFill>
                  <a:schemeClr val="dk1"/>
                </a:solidFill>
                <a:latin typeface="Calibri"/>
              </a:rPr>
              <a:t>o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 C </a:t>
            </a:r>
            <a:r>
              <a:rPr b="0" lang="en-US" sz="1800" spc="-1" strike="noStrike">
                <a:solidFill>
                  <a:schemeClr val="dk1"/>
                </a:solidFill>
                <a:latin typeface="Wingdings"/>
              </a:rPr>
              <a:t>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4" name="Picture 4" descr="Amazing Rust.com - Chlorine Gas Production"/>
          <p:cNvPicPr/>
          <p:nvPr/>
        </p:nvPicPr>
        <p:blipFill>
          <a:blip r:embed="rId1"/>
          <a:stretch/>
        </p:blipFill>
        <p:spPr>
          <a:xfrm>
            <a:off x="8726040" y="4067280"/>
            <a:ext cx="2354760" cy="2538720"/>
          </a:xfrm>
          <a:prstGeom prst="rect">
            <a:avLst/>
          </a:prstGeom>
          <a:ln w="0">
            <a:noFill/>
          </a:ln>
        </p:spPr>
      </p:pic>
      <p:pic>
        <p:nvPicPr>
          <p:cNvPr id="125" name="Picture 6" descr="Carbon Element: (Information + Properties + Facts) - Science4Fun"/>
          <p:cNvPicPr/>
          <p:nvPr/>
        </p:nvPicPr>
        <p:blipFill>
          <a:blip r:embed="rId2"/>
          <a:stretch/>
        </p:blipFill>
        <p:spPr>
          <a:xfrm>
            <a:off x="1141920" y="4165200"/>
            <a:ext cx="2539800" cy="2342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What nonmetals are used for: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7" name="TextBox 3"/>
          <p:cNvSpPr/>
          <p:nvPr/>
        </p:nvSpPr>
        <p:spPr>
          <a:xfrm>
            <a:off x="1251360" y="1690560"/>
            <a:ext cx="6930000" cy="4753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Carbon is used as a fuel (coal), as jewelry (diamonds), as a cutting material (also diamonds), and for filtering air (graphite/activated charcoal).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Nitrogen and phosphorus are used to make fertilizer and other industrial chemicals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Oxygen is used for breathing, rocket fuels, and industrial welding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Chlorine is used for disinfecting water and sewage, as bleach, and in the production of other industrial chemicals.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Sulfur is used to make sulfuric acid and to vulcanize rubber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8" name="Picture 2" descr="Charles Goodyear - Wikipedia"/>
          <p:cNvPicPr/>
          <p:nvPr/>
        </p:nvPicPr>
        <p:blipFill>
          <a:blip r:embed="rId1"/>
          <a:stretch/>
        </p:blipFill>
        <p:spPr>
          <a:xfrm>
            <a:off x="8653320" y="1027800"/>
            <a:ext cx="2700000" cy="3429720"/>
          </a:xfrm>
          <a:prstGeom prst="rect">
            <a:avLst/>
          </a:prstGeom>
          <a:ln w="0">
            <a:noFill/>
          </a:ln>
        </p:spPr>
      </p:pic>
      <p:sp>
        <p:nvSpPr>
          <p:cNvPr id="129" name="TextBox 4"/>
          <p:cNvSpPr/>
          <p:nvPr/>
        </p:nvSpPr>
        <p:spPr>
          <a:xfrm>
            <a:off x="8594640" y="4487760"/>
            <a:ext cx="2994840" cy="173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Charles Goodyear developed the process by which rubber is strengthened through vulcanization.  Prior to this, rubber was generally soft and sticky.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Now, color all of the metalloids on your periodic table a third color: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31" name="Picture 4" descr=""/>
          <p:cNvPicPr/>
          <p:nvPr/>
        </p:nvPicPr>
        <p:blipFill>
          <a:blip r:embed="rId1"/>
          <a:stretch/>
        </p:blipFill>
        <p:spPr>
          <a:xfrm>
            <a:off x="4560120" y="1997280"/>
            <a:ext cx="7041960" cy="4145760"/>
          </a:xfrm>
          <a:prstGeom prst="rect">
            <a:avLst/>
          </a:prstGeom>
          <a:ln w="0">
            <a:noFill/>
          </a:ln>
        </p:spPr>
      </p:pic>
      <p:sp>
        <p:nvSpPr>
          <p:cNvPr id="132" name="TextBox 5"/>
          <p:cNvSpPr/>
          <p:nvPr/>
        </p:nvSpPr>
        <p:spPr>
          <a:xfrm>
            <a:off x="685800" y="2270160"/>
            <a:ext cx="3597120" cy="283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800" spc="-1" strike="noStrike" u="sng">
                <a:solidFill>
                  <a:schemeClr val="dk1"/>
                </a:solidFill>
                <a:uFillTx/>
                <a:latin typeface="Calibri"/>
              </a:rPr>
              <a:t>Frequently asked questions: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What color are the metalloids on this periodic table? 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Green.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When I color my periodic table, should I color them green, too? 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It doesn’t really matter.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I didn’t color in the lines. 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That’s not a question.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Can I have another periodic table? 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No.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Bonding in metalloids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4" name="TextBox 3"/>
          <p:cNvSpPr/>
          <p:nvPr/>
        </p:nvSpPr>
        <p:spPr>
          <a:xfrm>
            <a:off x="1072800" y="1600200"/>
            <a:ext cx="6201720" cy="506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The bonding in metalloids has properties somewhere between those of metals and those of nonmetals.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At low temperatures/voltages, the bonds in metalloids are localized and tend to be similar to those of nonmetals.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At high temperatures/voltages, the bonds in metalloids take a more metallic character, with partial electron delocalization.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5" name="Picture 2" descr="What is Band Gap? - Matmatch"/>
          <p:cNvPicPr/>
          <p:nvPr/>
        </p:nvPicPr>
        <p:blipFill>
          <a:blip r:embed="rId1"/>
          <a:stretch/>
        </p:blipFill>
        <p:spPr>
          <a:xfrm>
            <a:off x="7274880" y="1886040"/>
            <a:ext cx="4871520" cy="3287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Since the bonds in metalloids are somewhere between those of metals and nonmetals…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/>
          </p:nvPr>
        </p:nvSpPr>
        <p:spPr>
          <a:xfrm>
            <a:off x="838080" y="1901160"/>
            <a:ext cx="634428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85840" indent="-28584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Metalloids are insulators when cool or at low voltage, and conductors of electricity when hot or at high voltage.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85840" indent="-28584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Metalloids are hard and brittle:  Their bonds are localized to make this in common with nonmetals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85840" indent="-28584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Metalloids have very high melting and boiling points:  The bonds are very strong.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85840" indent="-28584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Metalloids are sometimes shiny like metals (tellurium) and sometimes dull like nonmetals (arsenic).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38" name="Picture 2" descr="Arsenic"/>
          <p:cNvPicPr/>
          <p:nvPr/>
        </p:nvPicPr>
        <p:blipFill>
          <a:blip r:embed="rId1"/>
          <a:stretch/>
        </p:blipFill>
        <p:spPr>
          <a:xfrm>
            <a:off x="8017200" y="3706560"/>
            <a:ext cx="2469960" cy="2469960"/>
          </a:xfrm>
          <a:prstGeom prst="rect">
            <a:avLst/>
          </a:prstGeom>
          <a:ln w="0">
            <a:noFill/>
          </a:ln>
        </p:spPr>
      </p:pic>
      <p:pic>
        <p:nvPicPr>
          <p:cNvPr id="139" name="Picture 8" descr="Tellurium | Podcast | Chemistry World"/>
          <p:cNvPicPr/>
          <p:nvPr/>
        </p:nvPicPr>
        <p:blipFill>
          <a:blip r:embed="rId2"/>
          <a:stretch/>
        </p:blipFill>
        <p:spPr>
          <a:xfrm>
            <a:off x="8017200" y="1904400"/>
            <a:ext cx="2209320" cy="1472760"/>
          </a:xfrm>
          <a:prstGeom prst="rect">
            <a:avLst/>
          </a:prstGeom>
          <a:ln w="0">
            <a:noFill/>
          </a:ln>
        </p:spPr>
      </p:pic>
      <p:sp>
        <p:nvSpPr>
          <p:cNvPr id="140" name="TextBox 3"/>
          <p:cNvSpPr/>
          <p:nvPr/>
        </p:nvSpPr>
        <p:spPr>
          <a:xfrm>
            <a:off x="10226880" y="2329200"/>
            <a:ext cx="1704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tellurium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TextBox 4"/>
          <p:cNvSpPr/>
          <p:nvPr/>
        </p:nvSpPr>
        <p:spPr>
          <a:xfrm>
            <a:off x="10487520" y="4757040"/>
            <a:ext cx="15274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arsenic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838080" y="631080"/>
            <a:ext cx="7475400" cy="587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84102"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What are metalloids used for?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3" name="TextBox 3"/>
          <p:cNvSpPr/>
          <p:nvPr/>
        </p:nvSpPr>
        <p:spPr>
          <a:xfrm>
            <a:off x="838080" y="1504080"/>
            <a:ext cx="6677280" cy="478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Computer chips:  They make switches that turn on and off as the voltage in the chip changes.  Various metalloids and mixtures of metalloids can be used for this purpose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Wood preservation:  Arsenic is added to wood when making pressure-treated lumber.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Tellurium can be used to make steel by alloying it with iron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Boron is used as a cleaning supply and bug killer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4" name="Picture 2" descr="5 Scenarios Where Pressure Treated Lumber is Beneficial - Bayou City Lumber"/>
          <p:cNvPicPr/>
          <p:nvPr/>
        </p:nvPicPr>
        <p:blipFill>
          <a:blip r:embed="rId1"/>
          <a:stretch/>
        </p:blipFill>
        <p:spPr>
          <a:xfrm>
            <a:off x="8180640" y="3835080"/>
            <a:ext cx="3441240" cy="2286360"/>
          </a:xfrm>
          <a:prstGeom prst="rect">
            <a:avLst/>
          </a:prstGeom>
          <a:ln w="0">
            <a:noFill/>
          </a:ln>
        </p:spPr>
      </p:pic>
      <p:pic>
        <p:nvPicPr>
          <p:cNvPr id="145" name="Picture 4" descr="Typical computer chip design with connecting pins. (Color figure... |  Download Scientific Diagram"/>
          <p:cNvPicPr/>
          <p:nvPr/>
        </p:nvPicPr>
        <p:blipFill>
          <a:blip r:embed="rId2"/>
          <a:stretch/>
        </p:blipFill>
        <p:spPr>
          <a:xfrm>
            <a:off x="8006760" y="306720"/>
            <a:ext cx="3789360" cy="3089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9684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In addition to metals/nonmetals/metalloids, there are other things that are handy on the periodic table: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48" name="Picture 2" descr="Really definition and meaning | Collins English Dictionary"/>
          <p:cNvPicPr/>
          <p:nvPr/>
        </p:nvPicPr>
        <p:blipFill>
          <a:blip r:embed="rId1"/>
          <a:stretch/>
        </p:blipFill>
        <p:spPr>
          <a:xfrm>
            <a:off x="2791440" y="2670840"/>
            <a:ext cx="5895000" cy="3315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The periodic table is the single most useful item in all of chemistry.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1206360" y="2790720"/>
            <a:ext cx="347940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Let’s go through the history of the periodic table so we can enjoy the wonders of its discovery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74" name="Picture 2" descr="33,004 History Book Illustrations &amp; Clip Art - iStock"/>
          <p:cNvPicPr/>
          <p:nvPr/>
        </p:nvPicPr>
        <p:blipFill>
          <a:blip r:embed="rId1"/>
          <a:stretch/>
        </p:blipFill>
        <p:spPr>
          <a:xfrm>
            <a:off x="5054760" y="2209680"/>
            <a:ext cx="5130360" cy="3621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5400" spc="-1" strike="noStrike">
                <a:solidFill>
                  <a:schemeClr val="dk1"/>
                </a:solidFill>
                <a:latin typeface="Calibri Light"/>
              </a:rPr>
              <a:t>Like what, you ask?</a:t>
            </a:r>
            <a:endParaRPr b="0" lang="en-US" sz="5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838080" y="1690560"/>
            <a:ext cx="5911200" cy="4485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98906" lnSpcReduction="10000"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en-US" sz="2800" spc="-1" strike="noStrike">
                <a:solidFill>
                  <a:schemeClr val="dk1"/>
                </a:solidFill>
                <a:latin typeface="Calibri"/>
              </a:rPr>
              <a:t>Groups!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Elements in the same columns are called either “groups” or “families” – the terms are interchangeable.  Elements in the same group have similar properties.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Their properties are similar because they have the same number of valence electrons and similar electron configurations.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51" name="Picture 2" descr="The Jackson 5 music, videos, stats, and photos | Last.fm"/>
          <p:cNvPicPr/>
          <p:nvPr/>
        </p:nvPicPr>
        <p:blipFill>
          <a:blip r:embed="rId1"/>
          <a:stretch/>
        </p:blipFill>
        <p:spPr>
          <a:xfrm>
            <a:off x="7205040" y="1157400"/>
            <a:ext cx="3935160" cy="3935160"/>
          </a:xfrm>
          <a:prstGeom prst="rect">
            <a:avLst/>
          </a:prstGeom>
          <a:ln w="0">
            <a:noFill/>
          </a:ln>
        </p:spPr>
      </p:pic>
      <p:sp>
        <p:nvSpPr>
          <p:cNvPr id="152" name="TextBox 4"/>
          <p:cNvSpPr/>
          <p:nvPr/>
        </p:nvSpPr>
        <p:spPr>
          <a:xfrm>
            <a:off x="7555680" y="5092560"/>
            <a:ext cx="35730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The Jackson Five were a musical group that were also a family.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1311120" y="-1908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Properties of some common groups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648000" y="1124640"/>
            <a:ext cx="5637960" cy="3017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en-US" sz="2300" spc="-1" strike="noStrike">
                <a:solidFill>
                  <a:schemeClr val="dk1"/>
                </a:solidFill>
                <a:latin typeface="Calibri"/>
              </a:rPr>
              <a:t>Alkali metals (Group 1, except hydrogen):</a:t>
            </a:r>
            <a:endParaRPr b="0" lang="en-US" sz="23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300" spc="-1" strike="noStrike">
                <a:solidFill>
                  <a:schemeClr val="dk1"/>
                </a:solidFill>
                <a:latin typeface="Calibri"/>
              </a:rPr>
              <a:t>Highly reactive, especially with water</a:t>
            </a:r>
            <a:endParaRPr b="0" lang="en-US" sz="23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300" spc="-1" strike="noStrike">
                <a:solidFill>
                  <a:schemeClr val="dk1"/>
                </a:solidFill>
                <a:latin typeface="Calibri"/>
              </a:rPr>
              <a:t>Soft and very bendy</a:t>
            </a:r>
            <a:endParaRPr b="0" lang="en-US" sz="23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300" spc="-1" strike="noStrike">
                <a:solidFill>
                  <a:schemeClr val="dk1"/>
                </a:solidFill>
                <a:latin typeface="Calibri"/>
              </a:rPr>
              <a:t>Low melting and boiling points</a:t>
            </a:r>
            <a:endParaRPr b="0" lang="en-US" sz="23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300" spc="-1" strike="noStrike">
                <a:solidFill>
                  <a:schemeClr val="dk1"/>
                </a:solidFill>
                <a:latin typeface="Calibri"/>
              </a:rPr>
              <a:t>Low density</a:t>
            </a:r>
            <a:endParaRPr b="0" lang="en-US" sz="23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300" spc="-1" strike="noStrike">
                <a:solidFill>
                  <a:schemeClr val="dk1"/>
                </a:solidFill>
                <a:latin typeface="Calibri"/>
              </a:rPr>
              <a:t>Used in batteries (Li), sodium vapor lamps, and atomic clocks (Cs)</a:t>
            </a:r>
            <a:endParaRPr b="0" lang="en-US" sz="23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55" name="Picture 2" descr="Potassium Explosion (8 GRAMS) -slow motion - YouTube"/>
          <p:cNvPicPr/>
          <p:nvPr/>
        </p:nvPicPr>
        <p:blipFill>
          <a:blip r:embed="rId1"/>
          <a:stretch/>
        </p:blipFill>
        <p:spPr>
          <a:xfrm>
            <a:off x="6440400" y="1488240"/>
            <a:ext cx="5085360" cy="3814200"/>
          </a:xfrm>
          <a:prstGeom prst="rect">
            <a:avLst/>
          </a:prstGeom>
          <a:ln w="0">
            <a:noFill/>
          </a:ln>
        </p:spPr>
      </p:pic>
      <p:sp>
        <p:nvSpPr>
          <p:cNvPr id="156" name="TextBox 3"/>
          <p:cNvSpPr/>
          <p:nvPr/>
        </p:nvSpPr>
        <p:spPr>
          <a:xfrm>
            <a:off x="6608880" y="5369760"/>
            <a:ext cx="52538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Eight grams of potassium placed in water.  For reference, this is about the weight of four plastic bottle caps.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7" name="Picture 4" descr="Alkali Metal Definition, Location in Periodic Table, Properties"/>
          <p:cNvPicPr/>
          <p:nvPr/>
        </p:nvPicPr>
        <p:blipFill>
          <a:blip r:embed="rId2"/>
          <a:stretch/>
        </p:blipFill>
        <p:spPr>
          <a:xfrm>
            <a:off x="1038960" y="4142160"/>
            <a:ext cx="4080240" cy="2442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/>
          </p:nvPr>
        </p:nvSpPr>
        <p:spPr>
          <a:xfrm>
            <a:off x="573480" y="427320"/>
            <a:ext cx="7427160" cy="5042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en-US" sz="2000" spc="-1" strike="noStrike">
                <a:solidFill>
                  <a:schemeClr val="dk1"/>
                </a:solidFill>
                <a:latin typeface="Calibri"/>
              </a:rPr>
              <a:t>Alkaline earth metals (group 2)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Similar to alkali metals, but less extreme in their properties.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They are reactive in water, but less so than alkali metals.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They are generally soft, but less so than alkali metals.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They have low melting and boiling points, but less so than alkali metals.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They have low density, but higher than that of alkali metals.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Used in racing bikes (Be), high performance auto parts (Mg), fireworks (Sr, Ba), cancer treatments (Ra)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59" name="Picture 2" descr="Calcium Reacts with Water - YouTube"/>
          <p:cNvPicPr/>
          <p:nvPr/>
        </p:nvPicPr>
        <p:blipFill>
          <a:blip r:embed="rId1"/>
          <a:stretch/>
        </p:blipFill>
        <p:spPr>
          <a:xfrm>
            <a:off x="8229600" y="1022760"/>
            <a:ext cx="3207960" cy="2405880"/>
          </a:xfrm>
          <a:prstGeom prst="rect">
            <a:avLst/>
          </a:prstGeom>
          <a:ln w="0">
            <a:noFill/>
          </a:ln>
        </p:spPr>
      </p:pic>
      <p:sp>
        <p:nvSpPr>
          <p:cNvPr id="160" name="TextBox 3"/>
          <p:cNvSpPr/>
          <p:nvPr/>
        </p:nvSpPr>
        <p:spPr>
          <a:xfrm>
            <a:off x="8229600" y="3538440"/>
            <a:ext cx="320796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The reaction of calcium in water is much less drastic than that of potassium in water.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1" name="Picture 4" descr="Alkaline Earth Metals: Definition &amp; Location in the Periodic Table"/>
          <p:cNvPicPr/>
          <p:nvPr/>
        </p:nvPicPr>
        <p:blipFill>
          <a:blip r:embed="rId2"/>
          <a:stretch/>
        </p:blipFill>
        <p:spPr>
          <a:xfrm>
            <a:off x="1642320" y="3999960"/>
            <a:ext cx="4453200" cy="2665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838080" y="3780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Transition Metals (Groups 3-12)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/>
          </p:nvPr>
        </p:nvSpPr>
        <p:spPr>
          <a:xfrm>
            <a:off x="838080" y="1380960"/>
            <a:ext cx="6705360" cy="2694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These behave in the way that you expect metals to behave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Not very reactive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Strong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Dense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Hard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Used in construction, aerospace, coinage, industrial purposes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en-US" sz="9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64" name="Picture 2" descr="Rust - Designing Buildings"/>
          <p:cNvPicPr/>
          <p:nvPr/>
        </p:nvPicPr>
        <p:blipFill>
          <a:blip r:embed="rId1"/>
          <a:stretch/>
        </p:blipFill>
        <p:spPr>
          <a:xfrm>
            <a:off x="8058600" y="1363320"/>
            <a:ext cx="3960720" cy="2637720"/>
          </a:xfrm>
          <a:prstGeom prst="rect">
            <a:avLst/>
          </a:prstGeom>
          <a:ln w="0">
            <a:noFill/>
          </a:ln>
        </p:spPr>
      </p:pic>
      <p:sp>
        <p:nvSpPr>
          <p:cNvPr id="165" name="TextBox 3"/>
          <p:cNvSpPr/>
          <p:nvPr/>
        </p:nvSpPr>
        <p:spPr>
          <a:xfrm>
            <a:off x="8277840" y="4075920"/>
            <a:ext cx="374148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Unlike alkali metals or alkaline earth metals, it takes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years</a:t>
            </a: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 for iron to react even this much with water.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6" name="Picture 4" descr="Transition Metals - Chemistry Learner"/>
          <p:cNvPicPr/>
          <p:nvPr/>
        </p:nvPicPr>
        <p:blipFill>
          <a:blip r:embed="rId2"/>
          <a:stretch/>
        </p:blipFill>
        <p:spPr>
          <a:xfrm>
            <a:off x="2801880" y="3981600"/>
            <a:ext cx="4741560" cy="2838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Lanthanides (top row on the bottom)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/>
          </p:nvPr>
        </p:nvSpPr>
        <p:spPr>
          <a:xfrm>
            <a:off x="1054800" y="1571040"/>
            <a:ext cx="5638320" cy="1857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87480"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Lanthanide properties vary a lot, but tend to be similar to that of the alkaline earth metals.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Used as catalysts for industrial processes, lasers, lighting.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69" name="Picture 2" descr="Samarium - Sm"/>
          <p:cNvPicPr/>
          <p:nvPr/>
        </p:nvPicPr>
        <p:blipFill>
          <a:blip r:embed="rId1"/>
          <a:stretch/>
        </p:blipFill>
        <p:spPr>
          <a:xfrm>
            <a:off x="7506000" y="2007360"/>
            <a:ext cx="3034800" cy="2222280"/>
          </a:xfrm>
          <a:prstGeom prst="rect">
            <a:avLst/>
          </a:prstGeom>
          <a:ln w="0">
            <a:noFill/>
          </a:ln>
        </p:spPr>
      </p:pic>
      <p:sp>
        <p:nvSpPr>
          <p:cNvPr id="170" name="TextBox 3"/>
          <p:cNvSpPr/>
          <p:nvPr/>
        </p:nvSpPr>
        <p:spPr>
          <a:xfrm>
            <a:off x="7373520" y="4322160"/>
            <a:ext cx="35010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Samarium reacts in moist air and explodes if heated above 150</a:t>
            </a:r>
            <a:r>
              <a:rPr b="0" i="1" lang="en-US" sz="1800" spc="-1" strike="noStrike" baseline="30000">
                <a:solidFill>
                  <a:schemeClr val="dk1"/>
                </a:solidFill>
                <a:latin typeface="Calibri"/>
              </a:rPr>
              <a:t>o</a:t>
            </a: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 C.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1" name="Picture 4" descr="Lanthanides - Chemistry Learner"/>
          <p:cNvPicPr/>
          <p:nvPr/>
        </p:nvPicPr>
        <p:blipFill>
          <a:blip r:embed="rId2"/>
          <a:stretch/>
        </p:blipFill>
        <p:spPr>
          <a:xfrm>
            <a:off x="1163520" y="3429000"/>
            <a:ext cx="5142960" cy="3078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838080" y="9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Actinides:  Bottom row on the bottom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/>
          </p:nvPr>
        </p:nvSpPr>
        <p:spPr>
          <a:xfrm>
            <a:off x="574560" y="1341360"/>
            <a:ext cx="7096680" cy="293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83909"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The properties of actinides vary hugely.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Some are extremely reactive, others less so, and some are too radioactive to really learn about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Most are radioactive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Tend to be some of the densest metals in the world.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Many are manmade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Used in smoke detectors (Am), nuclear weapons (U, Pu), tank rounds (U).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74" name="Picture 2" descr="What exactly are depleted uranium rounds and why are they so effective? -  Quora"/>
          <p:cNvPicPr/>
          <p:nvPr/>
        </p:nvPicPr>
        <p:blipFill>
          <a:blip r:embed="rId1"/>
          <a:stretch/>
        </p:blipFill>
        <p:spPr>
          <a:xfrm>
            <a:off x="7916040" y="2046960"/>
            <a:ext cx="3537720" cy="2473920"/>
          </a:xfrm>
          <a:prstGeom prst="rect">
            <a:avLst/>
          </a:prstGeom>
          <a:ln w="0">
            <a:noFill/>
          </a:ln>
        </p:spPr>
      </p:pic>
      <p:sp>
        <p:nvSpPr>
          <p:cNvPr id="175" name="TextBox 3"/>
          <p:cNvSpPr/>
          <p:nvPr/>
        </p:nvSpPr>
        <p:spPr>
          <a:xfrm>
            <a:off x="7940880" y="4692600"/>
            <a:ext cx="351288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Tanks shoot depleted uranium shells so dense that they can pierce just about any armor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6" name="Picture 4" descr="Actinides - Chemistry Learner"/>
          <p:cNvPicPr/>
          <p:nvPr/>
        </p:nvPicPr>
        <p:blipFill>
          <a:blip r:embed="rId2"/>
          <a:stretch/>
        </p:blipFill>
        <p:spPr>
          <a:xfrm>
            <a:off x="2027880" y="4277520"/>
            <a:ext cx="3692520" cy="2210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838080" y="29268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Halogens (Group 17)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/>
          </p:nvPr>
        </p:nvSpPr>
        <p:spPr>
          <a:xfrm>
            <a:off x="838080" y="1618200"/>
            <a:ext cx="6218280" cy="40471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Extremely reactive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Several are gases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Diatomic (X</a:t>
            </a:r>
            <a:r>
              <a:rPr b="0" lang="en-US" sz="2400" spc="-1" strike="noStrike" baseline="-25000">
                <a:solidFill>
                  <a:schemeClr val="dk1"/>
                </a:solidFill>
                <a:latin typeface="Calibri"/>
              </a:rPr>
              <a:t>2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)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Used to kill stuff (water treatment, chemical weapons), halogen lamps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</a:pP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79" name="Picture 2" descr="How Russia countered Germany's chemical weapons in WWI - Russia Beyond"/>
          <p:cNvPicPr/>
          <p:nvPr/>
        </p:nvPicPr>
        <p:blipFill>
          <a:blip r:embed="rId1"/>
          <a:stretch/>
        </p:blipFill>
        <p:spPr>
          <a:xfrm>
            <a:off x="7329600" y="1618200"/>
            <a:ext cx="4296600" cy="2577960"/>
          </a:xfrm>
          <a:prstGeom prst="rect">
            <a:avLst/>
          </a:prstGeom>
          <a:ln w="0">
            <a:noFill/>
          </a:ln>
        </p:spPr>
      </p:pic>
      <p:sp>
        <p:nvSpPr>
          <p:cNvPr id="180" name="TextBox 3"/>
          <p:cNvSpPr/>
          <p:nvPr/>
        </p:nvSpPr>
        <p:spPr>
          <a:xfrm>
            <a:off x="7329600" y="4316400"/>
            <a:ext cx="429660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Chlorine gas is so dangerous that Russian soldiers in WW1 would dress like this to avoid its effects.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1" name="Picture 4" descr="Halogens - Chemistry Learner"/>
          <p:cNvPicPr/>
          <p:nvPr/>
        </p:nvPicPr>
        <p:blipFill>
          <a:blip r:embed="rId2"/>
          <a:stretch/>
        </p:blipFill>
        <p:spPr>
          <a:xfrm>
            <a:off x="1233360" y="3865320"/>
            <a:ext cx="4509720" cy="269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757080" y="17856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Noble Gases:  (Group 18)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/>
          </p:nvPr>
        </p:nvSpPr>
        <p:spPr>
          <a:xfrm>
            <a:off x="838080" y="1504080"/>
            <a:ext cx="6624360" cy="2353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96763"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They’re gases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They’re unreactive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They’re used where lack of reactivity is important (frequently for working with chemicals that burn in air), welding (He, Ar)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84" name="Picture 2" descr="Xenon-ion engine makes space travel a rhapsody in blue | New Scientist"/>
          <p:cNvPicPr/>
          <p:nvPr/>
        </p:nvPicPr>
        <p:blipFill>
          <a:blip r:embed="rId1"/>
          <a:stretch/>
        </p:blipFill>
        <p:spPr>
          <a:xfrm>
            <a:off x="7658280" y="1246680"/>
            <a:ext cx="3809520" cy="2920680"/>
          </a:xfrm>
          <a:prstGeom prst="rect">
            <a:avLst/>
          </a:prstGeom>
          <a:ln w="0">
            <a:noFill/>
          </a:ln>
        </p:spPr>
      </p:pic>
      <p:sp>
        <p:nvSpPr>
          <p:cNvPr id="185" name="TextBox 3"/>
          <p:cNvSpPr/>
          <p:nvPr/>
        </p:nvSpPr>
        <p:spPr>
          <a:xfrm>
            <a:off x="7644240" y="4307400"/>
            <a:ext cx="372960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Xenon is being used as a propellant in spacecraft ion engines because it’s heavy and because it won’t react with the engine parts.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6" name="Picture 4" descr="Noble Gases - Chemistry Learner"/>
          <p:cNvPicPr/>
          <p:nvPr/>
        </p:nvPicPr>
        <p:blipFill>
          <a:blip r:embed="rId2"/>
          <a:stretch/>
        </p:blipFill>
        <p:spPr>
          <a:xfrm>
            <a:off x="1675080" y="3857760"/>
            <a:ext cx="4420440" cy="2646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612720" y="16236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Hydrogen – The Weirdo (Element 1)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/>
          </p:nvPr>
        </p:nvSpPr>
        <p:spPr>
          <a:xfrm>
            <a:off x="3753000" y="1344240"/>
            <a:ext cx="812160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Has weird properties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Diatomic (H</a:t>
            </a:r>
            <a:r>
              <a:rPr b="0" lang="en-US" sz="2400" spc="-1" strike="noStrike" baseline="-25000">
                <a:solidFill>
                  <a:schemeClr val="dk1"/>
                </a:solidFill>
                <a:latin typeface="Calibri"/>
              </a:rPr>
              <a:t>2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)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Is nearly completely inert, unless energy is added to it – when this happens, it tends to explode.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Is used in fossil fuel production (called “cracking”) fuel for motor vehicles, and to make industrial chemicals (particularly fertilizers).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89" name="Picture 2" descr="Hindenburg disaster - Wikipedia"/>
          <p:cNvPicPr/>
          <p:nvPr/>
        </p:nvPicPr>
        <p:blipFill>
          <a:blip r:embed="rId1"/>
          <a:stretch/>
        </p:blipFill>
        <p:spPr>
          <a:xfrm>
            <a:off x="612720" y="1422000"/>
            <a:ext cx="3001320" cy="2454120"/>
          </a:xfrm>
          <a:prstGeom prst="rect">
            <a:avLst/>
          </a:prstGeom>
          <a:ln w="0">
            <a:noFill/>
          </a:ln>
        </p:spPr>
      </p:pic>
      <p:sp>
        <p:nvSpPr>
          <p:cNvPr id="190" name="TextBox 3"/>
          <p:cNvSpPr/>
          <p:nvPr/>
        </p:nvSpPr>
        <p:spPr>
          <a:xfrm>
            <a:off x="901800" y="3876480"/>
            <a:ext cx="28512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Former use of hydrogen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1" name="Picture 6" descr="Hydrogen Facts, Symbol, Discovery, Properties, Uses"/>
          <p:cNvPicPr/>
          <p:nvPr/>
        </p:nvPicPr>
        <p:blipFill>
          <a:blip r:embed="rId2"/>
          <a:stretch/>
        </p:blipFill>
        <p:spPr>
          <a:xfrm>
            <a:off x="6163200" y="3876480"/>
            <a:ext cx="4525560" cy="2709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1" lang="en-US" sz="4200" spc="-1" strike="noStrike">
                <a:solidFill>
                  <a:schemeClr val="dk1"/>
                </a:solidFill>
                <a:latin typeface="Arial"/>
              </a:rPr>
              <a:t>One other thing: Main Block Elements</a:t>
            </a:r>
            <a:endParaRPr b="1" lang="en-US" sz="4200" spc="-1" strike="noStrike">
              <a:solidFill>
                <a:schemeClr val="dk1"/>
              </a:solidFill>
              <a:latin typeface="Arial"/>
            </a:endParaRPr>
          </a:p>
        </p:txBody>
      </p:sp>
      <p:pic>
        <p:nvPicPr>
          <p:cNvPr id="193" name="" descr=""/>
          <p:cNvPicPr/>
          <p:nvPr/>
        </p:nvPicPr>
        <p:blipFill>
          <a:blip r:embed="rId1"/>
          <a:stretch/>
        </p:blipFill>
        <p:spPr>
          <a:xfrm>
            <a:off x="1982880" y="2075400"/>
            <a:ext cx="5029200" cy="3862440"/>
          </a:xfrm>
          <a:prstGeom prst="rect">
            <a:avLst/>
          </a:prstGeom>
          <a:ln w="0">
            <a:noFill/>
          </a:ln>
        </p:spPr>
      </p:pic>
      <p:sp>
        <p:nvSpPr>
          <p:cNvPr id="194" name=""/>
          <p:cNvSpPr txBox="1"/>
          <p:nvPr/>
        </p:nvSpPr>
        <p:spPr>
          <a:xfrm>
            <a:off x="7603200" y="2533680"/>
            <a:ext cx="3886200" cy="3886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en-US" sz="2000" spc="-1" strike="noStrike">
                <a:solidFill>
                  <a:srgbClr val="000000"/>
                </a:solidFill>
                <a:latin typeface="Arial"/>
              </a:rPr>
              <a:t>Main block elements</a:t>
            </a: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, sometimes called </a:t>
            </a:r>
            <a:r>
              <a:rPr b="1" lang="en-US" sz="2000" spc="-1" strike="noStrike">
                <a:solidFill>
                  <a:srgbClr val="000000"/>
                </a:solidFill>
                <a:latin typeface="Arial"/>
              </a:rPr>
              <a:t>main group elements</a:t>
            </a: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, consist of elements in the s- and p-blocks of the periodic table (purple and green in this diagram). We will be primarily interested in these elements, so I figured I’d point them out separately.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A brief history of the periodic table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609552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514440" indent="-51444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AutoNum type="arabicPeriod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Some guy kinda thought of some stuff back in the 1820s.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marL="514440" indent="-51444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AutoNum type="arabicPeriod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This guy did some other stuff but it wasn’t all that great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marL="514440" indent="-51444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AutoNum type="arabicPeriod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This other guy came up with an idea so bad that his contemporaries ridiculed him.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marL="514440" indent="-51444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AutoNum type="arabicPeriod"/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Finally, a weird old guy named Dmitri Mendeleev came up with the first modern periodic table.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</a:pP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77" name="Picture 2" descr=""/>
          <p:cNvPicPr/>
          <p:nvPr/>
        </p:nvPicPr>
        <p:blipFill>
          <a:blip r:embed="rId1"/>
          <a:stretch/>
        </p:blipFill>
        <p:spPr>
          <a:xfrm>
            <a:off x="9464400" y="31680"/>
            <a:ext cx="2061360" cy="2247480"/>
          </a:xfrm>
          <a:prstGeom prst="rect">
            <a:avLst/>
          </a:prstGeom>
          <a:ln w="0">
            <a:noFill/>
          </a:ln>
        </p:spPr>
      </p:pic>
      <p:sp>
        <p:nvSpPr>
          <p:cNvPr id="78" name="TextBox 3"/>
          <p:cNvSpPr/>
          <p:nvPr/>
        </p:nvSpPr>
        <p:spPr>
          <a:xfrm>
            <a:off x="9887040" y="2249280"/>
            <a:ext cx="29332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Some Guy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9" name="Picture 4" descr=""/>
          <p:cNvPicPr/>
          <p:nvPr/>
        </p:nvPicPr>
        <p:blipFill>
          <a:blip r:embed="rId2"/>
          <a:stretch/>
        </p:blipFill>
        <p:spPr>
          <a:xfrm>
            <a:off x="7550640" y="1377360"/>
            <a:ext cx="1238040" cy="1743480"/>
          </a:xfrm>
          <a:prstGeom prst="rect">
            <a:avLst/>
          </a:prstGeom>
          <a:ln w="0">
            <a:noFill/>
          </a:ln>
        </p:spPr>
      </p:pic>
      <p:sp>
        <p:nvSpPr>
          <p:cNvPr id="80" name="TextBox 4"/>
          <p:cNvSpPr/>
          <p:nvPr/>
        </p:nvSpPr>
        <p:spPr>
          <a:xfrm>
            <a:off x="7618320" y="3114000"/>
            <a:ext cx="16750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This guy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" name="Picture 6" descr=""/>
          <p:cNvPicPr/>
          <p:nvPr/>
        </p:nvPicPr>
        <p:blipFill>
          <a:blip r:embed="rId3"/>
          <a:stretch/>
        </p:blipFill>
        <p:spPr>
          <a:xfrm>
            <a:off x="9708840" y="2837880"/>
            <a:ext cx="1765440" cy="2427840"/>
          </a:xfrm>
          <a:prstGeom prst="rect">
            <a:avLst/>
          </a:prstGeom>
          <a:ln w="0">
            <a:noFill/>
          </a:ln>
        </p:spPr>
      </p:pic>
      <p:sp>
        <p:nvSpPr>
          <p:cNvPr id="82" name="TextBox 5"/>
          <p:cNvSpPr/>
          <p:nvPr/>
        </p:nvSpPr>
        <p:spPr>
          <a:xfrm>
            <a:off x="9887040" y="5300640"/>
            <a:ext cx="21492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This other guy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3" name="Picture 8" descr=""/>
          <p:cNvPicPr/>
          <p:nvPr/>
        </p:nvPicPr>
        <p:blipFill>
          <a:blip r:embed="rId4"/>
          <a:stretch/>
        </p:blipFill>
        <p:spPr>
          <a:xfrm>
            <a:off x="7347240" y="3584520"/>
            <a:ext cx="1675080" cy="2352600"/>
          </a:xfrm>
          <a:prstGeom prst="rect">
            <a:avLst/>
          </a:prstGeom>
          <a:ln w="0">
            <a:noFill/>
          </a:ln>
        </p:spPr>
      </p:pic>
      <p:sp>
        <p:nvSpPr>
          <p:cNvPr id="84" name="TextBox 6"/>
          <p:cNvSpPr/>
          <p:nvPr/>
        </p:nvSpPr>
        <p:spPr>
          <a:xfrm>
            <a:off x="7206840" y="5967720"/>
            <a:ext cx="22572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Dmitri Mendeleev, weird old guy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Why do elements in a group have similar properties?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1120320" y="200232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It has to do with electrons.  As it turns out, it’s the electrons in an element that largely determine how they react and many of their properties.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7" name="TextBox 3"/>
          <p:cNvSpPr/>
          <p:nvPr/>
        </p:nvSpPr>
        <p:spPr>
          <a:xfrm>
            <a:off x="1411200" y="3639240"/>
            <a:ext cx="4966920" cy="1614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2000" spc="-1" strike="noStrike">
                <a:solidFill>
                  <a:schemeClr val="dk1"/>
                </a:solidFill>
                <a:latin typeface="Calibri"/>
              </a:rPr>
              <a:t>The electrons in the outermost energy level are called ”valence electrons.”  Elements with the same number of valence electrons (such as families in the same group) behave in similar ways.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8" name="Picture 2" descr="Valence and Crystal Structure | Solid-state Device Theory | Electronics  Textbook"/>
          <p:cNvPicPr/>
          <p:nvPr/>
        </p:nvPicPr>
        <p:blipFill>
          <a:blip r:embed="rId1"/>
          <a:stretch/>
        </p:blipFill>
        <p:spPr>
          <a:xfrm>
            <a:off x="6378120" y="3198960"/>
            <a:ext cx="5610240" cy="1782720"/>
          </a:xfrm>
          <a:prstGeom prst="rect">
            <a:avLst/>
          </a:prstGeom>
          <a:ln w="0">
            <a:noFill/>
          </a:ln>
        </p:spPr>
      </p:pic>
      <p:sp>
        <p:nvSpPr>
          <p:cNvPr id="199" name="TextBox 6"/>
          <p:cNvSpPr/>
          <p:nvPr/>
        </p:nvSpPr>
        <p:spPr>
          <a:xfrm>
            <a:off x="6724080" y="4982040"/>
            <a:ext cx="491868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Each of the halogens has seven valence electrons.  Their electron configurations all end with a ”p</a:t>
            </a:r>
            <a:r>
              <a:rPr b="0" lang="en-US" sz="1800" spc="-1" strike="noStrike" baseline="30000">
                <a:solidFill>
                  <a:schemeClr val="dk1"/>
                </a:solidFill>
                <a:latin typeface="Calibri"/>
              </a:rPr>
              <a:t>5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” term, which demonstrates this.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What about the horizontal rows in the periodic table?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1542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These are called “periods.”  Elements within the same period have very little in common with one another aside from the energy levels of their outer electrons.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02" name="TextBox 3"/>
          <p:cNvSpPr/>
          <p:nvPr/>
        </p:nvSpPr>
        <p:spPr>
          <a:xfrm>
            <a:off x="1576080" y="3308760"/>
            <a:ext cx="292320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The elements on the bottom periods have larger atomic masses than the ones on the top, though.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3" name="Picture 2" descr="Picture Is Unrelated updated their... - Picture Is Unrelated"/>
          <p:cNvPicPr/>
          <p:nvPr/>
        </p:nvPicPr>
        <p:blipFill>
          <a:blip r:embed="rId1"/>
          <a:stretch/>
        </p:blipFill>
        <p:spPr>
          <a:xfrm>
            <a:off x="6527520" y="3116160"/>
            <a:ext cx="3492000" cy="2323800"/>
          </a:xfrm>
          <a:prstGeom prst="rect">
            <a:avLst/>
          </a:prstGeom>
          <a:ln w="0">
            <a:noFill/>
          </a:ln>
        </p:spPr>
      </p:pic>
      <p:sp>
        <p:nvSpPr>
          <p:cNvPr id="204" name="TextBox 4"/>
          <p:cNvSpPr/>
          <p:nvPr/>
        </p:nvSpPr>
        <p:spPr>
          <a:xfrm>
            <a:off x="7387560" y="5534640"/>
            <a:ext cx="263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Picture unrelated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Now that we’ve done this, let’s make our own periodic table!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206" name="Picture 2" descr="Excited Images | Free Vectors, Stock Photos &amp; PSD"/>
          <p:cNvPicPr/>
          <p:nvPr/>
        </p:nvPicPr>
        <p:blipFill>
          <a:blip r:embed="rId1"/>
          <a:stretch/>
        </p:blipFill>
        <p:spPr>
          <a:xfrm>
            <a:off x="2120760" y="1562040"/>
            <a:ext cx="7949880" cy="529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"/>
              </a:rPr>
              <a:t>Question</a:t>
            </a:r>
            <a:r>
              <a:rPr b="0" lang="en-US" sz="4400" spc="-1" strike="noStrike">
                <a:solidFill>
                  <a:schemeClr val="dk1"/>
                </a:solidFill>
                <a:latin typeface="Calibri"/>
              </a:rPr>
              <a:t>:  Now that we’re done with that, why do we care about the periodic table?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/>
          </p:nvPr>
        </p:nvSpPr>
        <p:spPr>
          <a:xfrm>
            <a:off x="838080" y="1801440"/>
            <a:ext cx="101624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en-US" sz="4400" spc="-1" strike="noStrike">
                <a:solidFill>
                  <a:schemeClr val="dk1"/>
                </a:solidFill>
                <a:latin typeface="Calibri"/>
              </a:rPr>
              <a:t>Answer</a:t>
            </a:r>
            <a:r>
              <a:rPr b="0" lang="en-US" sz="4400" spc="-1" strike="noStrike">
                <a:solidFill>
                  <a:schemeClr val="dk1"/>
                </a:solidFill>
                <a:latin typeface="Calibri"/>
              </a:rPr>
              <a:t>:  It’s because the periodic table can tell us a lot of useful things about elements and what they do.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87" name="Picture 2" descr="Glow-in-the-Dark Periodic Table T-Shirt:Education Supplies:General  Classroom | Fisher Scientific"/>
          <p:cNvPicPr/>
          <p:nvPr/>
        </p:nvPicPr>
        <p:blipFill>
          <a:blip r:embed="rId1"/>
          <a:stretch/>
        </p:blipFill>
        <p:spPr>
          <a:xfrm>
            <a:off x="1341360" y="3777840"/>
            <a:ext cx="3018960" cy="2935440"/>
          </a:xfrm>
          <a:prstGeom prst="rect">
            <a:avLst/>
          </a:prstGeom>
          <a:ln w="0">
            <a:noFill/>
          </a:ln>
        </p:spPr>
      </p:pic>
      <p:sp>
        <p:nvSpPr>
          <p:cNvPr id="88" name="TextBox 3"/>
          <p:cNvSpPr/>
          <p:nvPr/>
        </p:nvSpPr>
        <p:spPr>
          <a:xfrm>
            <a:off x="4560120" y="4771440"/>
            <a:ext cx="53776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However, no matter what anybody tells you, it still doesn’t make you look cool lif you wear it on a t-shirt.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Like what, you ask?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/>
          </p:nvPr>
        </p:nvSpPr>
        <p:spPr>
          <a:xfrm>
            <a:off x="974520" y="153684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chemeClr val="dk1"/>
                </a:solidFill>
                <a:latin typeface="Calibri"/>
              </a:rPr>
              <a:t>Like coloring!  Everybody likes to color!</a:t>
            </a:r>
            <a:endParaRPr b="0" lang="en-US" sz="28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91" name="Picture 2" descr="250+ Free Original Coloring Pages for Kids &amp; Adults | Kids Activities Blog"/>
          <p:cNvPicPr/>
          <p:nvPr/>
        </p:nvPicPr>
        <p:blipFill>
          <a:blip r:embed="rId1"/>
          <a:stretch/>
        </p:blipFill>
        <p:spPr>
          <a:xfrm>
            <a:off x="2342160" y="2164680"/>
            <a:ext cx="4042080" cy="4042080"/>
          </a:xfrm>
          <a:prstGeom prst="rect">
            <a:avLst/>
          </a:prstGeom>
          <a:ln w="0">
            <a:noFill/>
          </a:ln>
        </p:spPr>
      </p:pic>
      <p:sp>
        <p:nvSpPr>
          <p:cNvPr id="92" name="TextBox 3"/>
          <p:cNvSpPr/>
          <p:nvPr/>
        </p:nvSpPr>
        <p:spPr>
          <a:xfrm>
            <a:off x="6645600" y="4001400"/>
            <a:ext cx="5859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Last year’s third period chemistry class.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Top Table:  Metals, metals, and metalloids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94" name="Picture 4" descr="Metals, Nonmetals, and Metalloids on the Periodic Table - YouTube"/>
          <p:cNvPicPr/>
          <p:nvPr/>
        </p:nvPicPr>
        <p:blipFill>
          <a:blip r:embed="rId1"/>
          <a:stretch/>
        </p:blipFill>
        <p:spPr>
          <a:xfrm>
            <a:off x="0" y="329040"/>
            <a:ext cx="12191760" cy="6857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US" sz="4400" spc="-1" strike="noStrike">
                <a:solidFill>
                  <a:schemeClr val="dk1"/>
                </a:solidFill>
                <a:latin typeface="Calibri Light"/>
              </a:rPr>
              <a:t>OK, first of all, color all of the metals one color on your periodic table.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6" name="TextBox 3"/>
          <p:cNvSpPr/>
          <p:nvPr/>
        </p:nvSpPr>
        <p:spPr>
          <a:xfrm>
            <a:off x="565560" y="2506320"/>
            <a:ext cx="4523400" cy="283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800" spc="-1" strike="noStrike" u="sng">
                <a:solidFill>
                  <a:schemeClr val="dk1"/>
                </a:solidFill>
                <a:uFillTx/>
                <a:latin typeface="Calibri"/>
              </a:rPr>
              <a:t>Commonly-asked questions: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Which ones are metals? 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The pink ones in this periodic table.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What color should I use to color them?  It doesn’t really matter.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Do I have to color </a:t>
            </a:r>
            <a:r>
              <a:rPr b="1" i="1" lang="en-US" sz="1800" spc="-1" strike="noStrike">
                <a:solidFill>
                  <a:schemeClr val="dk1"/>
                </a:solidFill>
                <a:latin typeface="Calibri"/>
              </a:rPr>
              <a:t>all</a:t>
            </a: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 of them? 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Yes.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I made a mistake.  What should I do? 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How in the world did you color these wrong?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I don’t know, I just did. 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Deal with it.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I’m confused. 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I can’t help you with that.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7" name="Picture 4" descr=""/>
          <p:cNvPicPr/>
          <p:nvPr/>
        </p:nvPicPr>
        <p:blipFill>
          <a:blip r:embed="rId1"/>
          <a:stretch/>
        </p:blipFill>
        <p:spPr>
          <a:xfrm>
            <a:off x="4958280" y="2075760"/>
            <a:ext cx="7141680" cy="4204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Bonding in metals: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9" name="TextBox 3"/>
          <p:cNvSpPr/>
          <p:nvPr/>
        </p:nvSpPr>
        <p:spPr>
          <a:xfrm>
            <a:off x="1010520" y="1600200"/>
            <a:ext cx="6701400" cy="447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Metals bond in a way described as the </a:t>
            </a: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electron sea theory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.  In this model: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Atoms aren’t bound by localized bonds (like you’d see with a normal molecular model) but are instead stuck together in a great big bunch of electrons that move all over the place.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This model is called the electron sea theory, because the nuclei are essentially little positive islands in a sea of negative electrons.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Because of this delocalized bonding, the nuclei of the atoms can move around if force is applied to them.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0" name="Picture 2" descr="Gold | Causes of Color"/>
          <p:cNvPicPr/>
          <p:nvPr/>
        </p:nvPicPr>
        <p:blipFill>
          <a:blip r:embed="rId1"/>
          <a:stretch/>
        </p:blipFill>
        <p:spPr>
          <a:xfrm>
            <a:off x="8024040" y="1690560"/>
            <a:ext cx="3790440" cy="3790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This loose, delocalized bonding leads to the following </a:t>
            </a:r>
            <a:r>
              <a:rPr b="1" i="1" lang="en-US" sz="4400" spc="-1" strike="noStrike">
                <a:solidFill>
                  <a:schemeClr val="dk1"/>
                </a:solidFill>
                <a:latin typeface="Calibri Light"/>
              </a:rPr>
              <a:t>general</a:t>
            </a:r>
            <a:r>
              <a:rPr b="1" lang="en-US" sz="4400" spc="-1" strike="noStrike">
                <a:solidFill>
                  <a:schemeClr val="dk1"/>
                </a:solidFill>
                <a:latin typeface="Calibri Light"/>
              </a:rPr>
              <a:t> properties of metals:</a:t>
            </a:r>
            <a:endParaRPr b="0" lang="en-US" sz="4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2" name="TextBox 4"/>
          <p:cNvSpPr/>
          <p:nvPr/>
        </p:nvSpPr>
        <p:spPr>
          <a:xfrm>
            <a:off x="838080" y="1847160"/>
            <a:ext cx="8542080" cy="447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i="1" lang="en-US" sz="2400" spc="-1" strike="noStrike">
                <a:solidFill>
                  <a:schemeClr val="dk1"/>
                </a:solidFill>
                <a:latin typeface="Calibri"/>
              </a:rPr>
              <a:t>General</a:t>
            </a: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 properties of metals: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Malleable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:  They’re squishy (you can make them into sheets)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Ductile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:  They’re bendy (you can make them into wires)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Good conductors of heat and electricity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:  Moving electrons!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High densities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:  The two most dense elements, osmium and iridium, are both metals.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High melting and boiling points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:  The elements with the highest melting points are almost all metals.  This is because the bonds, while they can move, are also very strong.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Shiny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:  The randomly moving electrons are good at re-emitting light that shines on them.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Hard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:  The free electrons resist pressure.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3" name="Picture 4" descr="Bulk-buy Factory Custom Made Die Cast Shiny Gold Plated 3D Metal Alloy Metal  Craft Sword Manufacturer Wholesale Customized Katana Prototype Letter  Opener price comparison"/>
          <p:cNvPicPr/>
          <p:nvPr/>
        </p:nvPicPr>
        <p:blipFill>
          <a:blip r:embed="rId1"/>
          <a:stretch/>
        </p:blipFill>
        <p:spPr>
          <a:xfrm>
            <a:off x="9376560" y="2184120"/>
            <a:ext cx="2718720" cy="2718720"/>
          </a:xfrm>
          <a:prstGeom prst="rect">
            <a:avLst/>
          </a:prstGeom>
          <a:ln w="0">
            <a:noFill/>
          </a:ln>
        </p:spPr>
      </p:pic>
      <p:sp>
        <p:nvSpPr>
          <p:cNvPr id="104" name="TextBox 5"/>
          <p:cNvSpPr/>
          <p:nvPr/>
        </p:nvSpPr>
        <p:spPr>
          <a:xfrm>
            <a:off x="9280440" y="4788720"/>
            <a:ext cx="281520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i="1" lang="en-US" sz="1800" spc="-1" strike="noStrike">
                <a:solidFill>
                  <a:schemeClr val="dk1"/>
                </a:solidFill>
                <a:latin typeface="Calibri"/>
              </a:rPr>
              <a:t>This super-nerdy (but shiny!) knife gains its properties from being a metal.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17556</TotalTime>
  <Application>LibreOffice/24.2.0.3$MacOSX_X86_64 LibreOffice_project/da48488a73ddd66ea24cf16bbc4f7b9c08e9bea1</Application>
  <AppVersion>15.0000</AppVersion>
  <Words>1993</Words>
  <Paragraphs>163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2022-09-14T16:04:35Z</dcterms:created>
  <dc:creator>Ian Guch</dc:creator>
  <dc:description/>
  <dc:language>en-US</dc:language>
  <cp:lastModifiedBy/>
  <dcterms:modified xsi:type="dcterms:W3CDTF">2024-10-22T09:14:16Z</dcterms:modified>
  <cp:revision>22</cp:revision>
  <dc:subject/>
  <dc:title>The Periodic Table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Widescreen</vt:lpwstr>
  </property>
  <property fmtid="{D5CDD505-2E9C-101B-9397-08002B2CF9AE}" pid="3" name="Slides">
    <vt:i4>31</vt:i4>
  </property>
</Properties>
</file>