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5859"/>
  </p:normalViewPr>
  <p:slideViewPr>
    <p:cSldViewPr snapToGrid="0" snapToObjects="1">
      <p:cViewPr varScale="1">
        <p:scale>
          <a:sx n="113" d="100"/>
          <a:sy n="113" d="100"/>
        </p:scale>
        <p:origin x="5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BCD26-BE72-C043-92A7-3639A3950C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75AEBF1-9111-7A49-BE2C-8E2FFBACB4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4FDE78-B99E-1E4C-91B1-7DA6D3073A9B}"/>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5" name="Footer Placeholder 4">
            <a:extLst>
              <a:ext uri="{FF2B5EF4-FFF2-40B4-BE49-F238E27FC236}">
                <a16:creationId xmlns:a16="http://schemas.microsoft.com/office/drawing/2014/main" id="{B548FBE4-27BB-3347-A36C-BF6996F2DB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4B1414-7495-CD40-965A-2DD50629DF4F}"/>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268618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3AA3E-1C79-2742-85CD-2AF95D4CD9C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9D6998-04D8-EF40-8869-C8F709EE98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29BD-4E0C-AD47-A819-86EF4F3B2E05}"/>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5" name="Footer Placeholder 4">
            <a:extLst>
              <a:ext uri="{FF2B5EF4-FFF2-40B4-BE49-F238E27FC236}">
                <a16:creationId xmlns:a16="http://schemas.microsoft.com/office/drawing/2014/main" id="{EC324079-7C70-5C46-9FE3-21E9C4E380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C93343-8221-354B-99FC-0BC4CA8EDA95}"/>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3889211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42CDDF-FAC9-B346-9C53-3A043CF9E10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058FB0-FE29-284D-A086-A2B68EDE0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B761B0-8D9E-564F-B044-9F0690B3B514}"/>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5" name="Footer Placeholder 4">
            <a:extLst>
              <a:ext uri="{FF2B5EF4-FFF2-40B4-BE49-F238E27FC236}">
                <a16:creationId xmlns:a16="http://schemas.microsoft.com/office/drawing/2014/main" id="{5D794D90-8FA1-0840-9653-770518BE6F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D1CDED-9F6C-D943-926D-A4D83046610C}"/>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677195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2F593-CCD1-CA4C-9AD3-8FF09595F7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EF5887-B792-5F43-9601-144F7B6655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603985-B54D-2146-9A53-E8350036B491}"/>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5" name="Footer Placeholder 4">
            <a:extLst>
              <a:ext uri="{FF2B5EF4-FFF2-40B4-BE49-F238E27FC236}">
                <a16:creationId xmlns:a16="http://schemas.microsoft.com/office/drawing/2014/main" id="{8AA2334B-086D-4647-B0A0-D78B14ECC0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106F5-0C9B-424B-980E-7F6576E03656}"/>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2217607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DEF19-54A6-2F46-AF78-4DB7AE9B63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D3735D1-081D-A044-9FAE-31D3249D97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054AFC-4BBB-8C49-B89D-E3461F3E3753}"/>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5" name="Footer Placeholder 4">
            <a:extLst>
              <a:ext uri="{FF2B5EF4-FFF2-40B4-BE49-F238E27FC236}">
                <a16:creationId xmlns:a16="http://schemas.microsoft.com/office/drawing/2014/main" id="{41E1BAEA-A485-0E48-A3D1-A8C7DDE19F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D77CA1-31B0-7746-9B3A-0D8D0F423E6F}"/>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2699139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2A088-39E5-684A-B734-1EC3E495DF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6076B1-6031-084D-8B62-F7C90C09E14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36D1B3-66F2-B847-B09B-C3011690C5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2D1848A-F046-EA4C-8AB8-602C248459E7}"/>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6" name="Footer Placeholder 5">
            <a:extLst>
              <a:ext uri="{FF2B5EF4-FFF2-40B4-BE49-F238E27FC236}">
                <a16:creationId xmlns:a16="http://schemas.microsoft.com/office/drawing/2014/main" id="{AF075BD0-4600-114D-B942-6071C0BE0A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5777A7-3B7A-154E-BECC-B027619145B1}"/>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1619743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DEF04-34FC-4047-993C-305ECD4E117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82CD778-4612-EA49-A270-21145799B1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A8EA99-5F87-9A42-9B0C-F11C5D89F1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B2DEC98-EA1F-8847-A78E-5611265875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23D0325-290D-DA42-85F7-CD594BA6B49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BBA2F7-1140-5246-925A-3077ED0DE8A9}"/>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8" name="Footer Placeholder 7">
            <a:extLst>
              <a:ext uri="{FF2B5EF4-FFF2-40B4-BE49-F238E27FC236}">
                <a16:creationId xmlns:a16="http://schemas.microsoft.com/office/drawing/2014/main" id="{5270DA6D-59B1-6243-818B-F55B0C63F59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0FF93DD-DB8B-514A-908F-14BFE47F03D0}"/>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1035703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6C948-A09D-E648-9BD0-BDC2173FBE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5AA3FC-EBDA-C741-BCA3-165546B109F6}"/>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4" name="Footer Placeholder 3">
            <a:extLst>
              <a:ext uri="{FF2B5EF4-FFF2-40B4-BE49-F238E27FC236}">
                <a16:creationId xmlns:a16="http://schemas.microsoft.com/office/drawing/2014/main" id="{0EEC91A9-F324-A04C-9B42-CF786F167A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AD3A39C-ABEF-E04C-A506-B2415237A033}"/>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1765379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F0369F-D533-5948-AE8E-B17D42B5C41D}"/>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3" name="Footer Placeholder 2">
            <a:extLst>
              <a:ext uri="{FF2B5EF4-FFF2-40B4-BE49-F238E27FC236}">
                <a16:creationId xmlns:a16="http://schemas.microsoft.com/office/drawing/2014/main" id="{BDCD0AF1-F1AA-7D4A-A6EE-ADFCCC124A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6902D-7079-C44A-9ED8-9C4521874423}"/>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4087930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1FA16-995C-FD43-B02A-173B690B30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3A0B4A6-7FBC-5A40-9709-9CDE47C8A3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6DA2491-47C0-1645-96C4-0E0814A5F8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30795F-F3E3-FC40-A9DC-074F4DFBE4FD}"/>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6" name="Footer Placeholder 5">
            <a:extLst>
              <a:ext uri="{FF2B5EF4-FFF2-40B4-BE49-F238E27FC236}">
                <a16:creationId xmlns:a16="http://schemas.microsoft.com/office/drawing/2014/main" id="{12DB3501-FC74-C04D-8001-9FDE64A23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F14014-91D6-7245-B844-08AAB22BDC46}"/>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3769304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17BC4-7786-4A48-8154-AC0987069F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C3210F4-E330-E94B-BDDD-3FF83B6EA5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EFA241F-AAD0-C842-8947-6D6C4837A3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71140A-2C35-0949-9940-94A649E0D4C2}"/>
              </a:ext>
            </a:extLst>
          </p:cNvPr>
          <p:cNvSpPr>
            <a:spLocks noGrp="1"/>
          </p:cNvSpPr>
          <p:nvPr>
            <p:ph type="dt" sz="half" idx="10"/>
          </p:nvPr>
        </p:nvSpPr>
        <p:spPr/>
        <p:txBody>
          <a:bodyPr/>
          <a:lstStyle/>
          <a:p>
            <a:fld id="{BB334228-107C-1E42-BAF8-5A4D4AF52571}" type="datetimeFigureOut">
              <a:rPr lang="en-US" smtClean="0"/>
              <a:t>3/21/23</a:t>
            </a:fld>
            <a:endParaRPr lang="en-US"/>
          </a:p>
        </p:txBody>
      </p:sp>
      <p:sp>
        <p:nvSpPr>
          <p:cNvPr id="6" name="Footer Placeholder 5">
            <a:extLst>
              <a:ext uri="{FF2B5EF4-FFF2-40B4-BE49-F238E27FC236}">
                <a16:creationId xmlns:a16="http://schemas.microsoft.com/office/drawing/2014/main" id="{1DF337F3-A24C-3449-ADE9-AD8123706D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16A06E-1FA1-F343-AA09-62F402AAFA8C}"/>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2157472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B4F3BE-7243-7644-9556-F1839B0E02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F8644B2-A6CE-0448-8201-1D7FF99A44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D12D0B-5651-0244-AC1B-AC41005E1C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34228-107C-1E42-BAF8-5A4D4AF52571}" type="datetimeFigureOut">
              <a:rPr lang="en-US" smtClean="0"/>
              <a:t>3/21/23</a:t>
            </a:fld>
            <a:endParaRPr lang="en-US"/>
          </a:p>
        </p:txBody>
      </p:sp>
      <p:sp>
        <p:nvSpPr>
          <p:cNvPr id="5" name="Footer Placeholder 4">
            <a:extLst>
              <a:ext uri="{FF2B5EF4-FFF2-40B4-BE49-F238E27FC236}">
                <a16:creationId xmlns:a16="http://schemas.microsoft.com/office/drawing/2014/main" id="{8D2AA472-1B87-6946-BF05-1F92FE658F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67F52CE-54C0-4B44-AE6C-BE96A6B757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9AABF2-967F-DC4A-8E05-1F90728E62BB}" type="slidenum">
              <a:rPr lang="en-US" smtClean="0"/>
              <a:t>‹#›</a:t>
            </a:fld>
            <a:endParaRPr lang="en-US"/>
          </a:p>
        </p:txBody>
      </p:sp>
    </p:spTree>
    <p:extLst>
      <p:ext uri="{BB962C8B-B14F-4D97-AF65-F5344CB8AC3E}">
        <p14:creationId xmlns:p14="http://schemas.microsoft.com/office/powerpoint/2010/main" val="241351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54394-DF46-4B42-AA0B-BB3A3408645B}"/>
              </a:ext>
            </a:extLst>
          </p:cNvPr>
          <p:cNvSpPr>
            <a:spLocks noGrp="1"/>
          </p:cNvSpPr>
          <p:nvPr>
            <p:ph type="ctrTitle"/>
          </p:nvPr>
        </p:nvSpPr>
        <p:spPr/>
        <p:txBody>
          <a:bodyPr/>
          <a:lstStyle/>
          <a:p>
            <a:r>
              <a:rPr lang="en-US" b="1" dirty="0"/>
              <a:t>The Kinetic Molecular Theory of Gases</a:t>
            </a:r>
          </a:p>
        </p:txBody>
      </p:sp>
      <p:sp>
        <p:nvSpPr>
          <p:cNvPr id="3" name="Subtitle 2">
            <a:extLst>
              <a:ext uri="{FF2B5EF4-FFF2-40B4-BE49-F238E27FC236}">
                <a16:creationId xmlns:a16="http://schemas.microsoft.com/office/drawing/2014/main" id="{9ADB7F7D-8354-B547-981E-BF6A93EBF06B}"/>
              </a:ext>
            </a:extLst>
          </p:cNvPr>
          <p:cNvSpPr>
            <a:spLocks noGrp="1"/>
          </p:cNvSpPr>
          <p:nvPr>
            <p:ph type="subTitle" idx="1"/>
          </p:nvPr>
        </p:nvSpPr>
        <p:spPr>
          <a:xfrm>
            <a:off x="1524000" y="3859213"/>
            <a:ext cx="9144000" cy="1655762"/>
          </a:xfrm>
        </p:spPr>
        <p:txBody>
          <a:bodyPr/>
          <a:lstStyle/>
          <a:p>
            <a:r>
              <a:rPr lang="en-US" dirty="0"/>
              <a:t>Let’s just agree to abbreviate it KMT</a:t>
            </a:r>
          </a:p>
        </p:txBody>
      </p:sp>
    </p:spTree>
    <p:extLst>
      <p:ext uri="{BB962C8B-B14F-4D97-AF65-F5344CB8AC3E}">
        <p14:creationId xmlns:p14="http://schemas.microsoft.com/office/powerpoint/2010/main" val="756924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FAF0E-9882-6E4C-9092-564D91C92701}"/>
              </a:ext>
            </a:extLst>
          </p:cNvPr>
          <p:cNvSpPr>
            <a:spLocks noGrp="1"/>
          </p:cNvSpPr>
          <p:nvPr>
            <p:ph type="title"/>
          </p:nvPr>
        </p:nvSpPr>
        <p:spPr>
          <a:xfrm>
            <a:off x="995363" y="765175"/>
            <a:ext cx="10515600" cy="1325563"/>
          </a:xfrm>
        </p:spPr>
        <p:txBody>
          <a:bodyPr/>
          <a:lstStyle/>
          <a:p>
            <a:r>
              <a:rPr lang="en-US" b="1" dirty="0"/>
              <a:t>3) Gas molecules don’t interact with each other.</a:t>
            </a:r>
          </a:p>
        </p:txBody>
      </p:sp>
      <p:sp>
        <p:nvSpPr>
          <p:cNvPr id="4" name="TextBox 3">
            <a:extLst>
              <a:ext uri="{FF2B5EF4-FFF2-40B4-BE49-F238E27FC236}">
                <a16:creationId xmlns:a16="http://schemas.microsoft.com/office/drawing/2014/main" id="{67054AB8-4A5D-6040-A94D-98CF3D12A66E}"/>
              </a:ext>
            </a:extLst>
          </p:cNvPr>
          <p:cNvSpPr txBox="1"/>
          <p:nvPr/>
        </p:nvSpPr>
        <p:spPr>
          <a:xfrm>
            <a:off x="1557339" y="2214563"/>
            <a:ext cx="9544050" cy="1384995"/>
          </a:xfrm>
          <a:prstGeom prst="rect">
            <a:avLst/>
          </a:prstGeom>
          <a:noFill/>
        </p:spPr>
        <p:txBody>
          <a:bodyPr wrap="square" rtlCol="0">
            <a:spAutoFit/>
          </a:bodyPr>
          <a:lstStyle/>
          <a:p>
            <a:r>
              <a:rPr lang="en-US" sz="2800" dirty="0"/>
              <a:t>This is a reasonable assumption because gas molecules are so small and move so fast that they really don’t hit each other very often.</a:t>
            </a:r>
          </a:p>
        </p:txBody>
      </p:sp>
    </p:spTree>
    <p:extLst>
      <p:ext uri="{BB962C8B-B14F-4D97-AF65-F5344CB8AC3E}">
        <p14:creationId xmlns:p14="http://schemas.microsoft.com/office/powerpoint/2010/main" val="3191285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3C565B-ABF7-1D44-8E26-02B1CE48FE4B}"/>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3400" b="1" dirty="0"/>
              <a:t>4) The higher the temperature of a gas, the faster the particles move.</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FEB5DB3-41C2-BF44-9D39-F06AA7389FF2}"/>
              </a:ext>
            </a:extLst>
          </p:cNvPr>
          <p:cNvSpPr txBox="1"/>
          <p:nvPr/>
        </p:nvSpPr>
        <p:spPr>
          <a:xfrm>
            <a:off x="640080" y="2872899"/>
            <a:ext cx="4243589" cy="332066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800" dirty="0"/>
              <a:t>The simple version:  If you heat a gas, the gas molecules travel more quickly.</a:t>
            </a:r>
          </a:p>
        </p:txBody>
      </p:sp>
      <p:pic>
        <p:nvPicPr>
          <p:cNvPr id="7" name="Picture 6" descr="Chemical formulae are written on paper">
            <a:extLst>
              <a:ext uri="{FF2B5EF4-FFF2-40B4-BE49-F238E27FC236}">
                <a16:creationId xmlns:a16="http://schemas.microsoft.com/office/drawing/2014/main" id="{E41FC166-5C59-733A-5C4B-C0C03C72DD5F}"/>
              </a:ext>
            </a:extLst>
          </p:cNvPr>
          <p:cNvPicPr>
            <a:picLocks noChangeAspect="1"/>
          </p:cNvPicPr>
          <p:nvPr/>
        </p:nvPicPr>
        <p:blipFill rotWithShape="1">
          <a:blip r:embed="rId2"/>
          <a:srcRect l="21562" r="22018"/>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133532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8C46A-3DE5-1F48-A165-4BF756A0CDD3}"/>
              </a:ext>
            </a:extLst>
          </p:cNvPr>
          <p:cNvSpPr>
            <a:spLocks noGrp="1"/>
          </p:cNvSpPr>
          <p:nvPr>
            <p:ph type="title"/>
          </p:nvPr>
        </p:nvSpPr>
        <p:spPr/>
        <p:txBody>
          <a:bodyPr/>
          <a:lstStyle/>
          <a:p>
            <a:r>
              <a:rPr lang="en-US" dirty="0"/>
              <a:t>Wait:  What does temperature have to do with the amount of energy something has?</a:t>
            </a:r>
          </a:p>
        </p:txBody>
      </p:sp>
      <p:sp>
        <p:nvSpPr>
          <p:cNvPr id="4" name="TextBox 3">
            <a:extLst>
              <a:ext uri="{FF2B5EF4-FFF2-40B4-BE49-F238E27FC236}">
                <a16:creationId xmlns:a16="http://schemas.microsoft.com/office/drawing/2014/main" id="{C300C097-16EC-EA45-B394-80C877468C83}"/>
              </a:ext>
            </a:extLst>
          </p:cNvPr>
          <p:cNvSpPr txBox="1"/>
          <p:nvPr/>
        </p:nvSpPr>
        <p:spPr>
          <a:xfrm>
            <a:off x="1385888" y="2195781"/>
            <a:ext cx="5072061" cy="3785652"/>
          </a:xfrm>
          <a:prstGeom prst="rect">
            <a:avLst/>
          </a:prstGeom>
          <a:noFill/>
        </p:spPr>
        <p:txBody>
          <a:bodyPr wrap="square" rtlCol="0">
            <a:spAutoFit/>
          </a:bodyPr>
          <a:lstStyle/>
          <a:p>
            <a:r>
              <a:rPr lang="en-US" sz="2400" b="1" dirty="0"/>
              <a:t>Temperature</a:t>
            </a:r>
            <a:r>
              <a:rPr lang="en-US" sz="2400" dirty="0"/>
              <a:t> is a measure of how fast the molecules in a material are traveling.  Higher temperatures = higher molecular velocities.</a:t>
            </a:r>
          </a:p>
          <a:p>
            <a:endParaRPr lang="en-US" sz="2400" dirty="0"/>
          </a:p>
          <a:p>
            <a:endParaRPr lang="en-US" sz="2400" dirty="0"/>
          </a:p>
          <a:p>
            <a:r>
              <a:rPr lang="en-US" sz="2400" dirty="0"/>
              <a:t>The reason we use Kelvin rather than degrees Celsius is that negative degrees Celsius would imply negative molecular energy.  This isn’t a thing.</a:t>
            </a:r>
          </a:p>
        </p:txBody>
      </p:sp>
      <p:pic>
        <p:nvPicPr>
          <p:cNvPr id="5" name="Picture 2" descr="Chilling Performance: Why Aircraft Engines Generate More Power in Cold  Weather | Boldmethod">
            <a:extLst>
              <a:ext uri="{FF2B5EF4-FFF2-40B4-BE49-F238E27FC236}">
                <a16:creationId xmlns:a16="http://schemas.microsoft.com/office/drawing/2014/main" id="{D2CE4052-0826-2843-B409-5DC4AFE479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1826" y="2543176"/>
            <a:ext cx="4533900" cy="2833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0041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EB3FD-0B2C-EF42-8103-27F4C04BC267}"/>
              </a:ext>
            </a:extLst>
          </p:cNvPr>
          <p:cNvSpPr>
            <a:spLocks noGrp="1"/>
          </p:cNvSpPr>
          <p:nvPr>
            <p:ph type="title"/>
          </p:nvPr>
        </p:nvSpPr>
        <p:spPr/>
        <p:txBody>
          <a:bodyPr/>
          <a:lstStyle/>
          <a:p>
            <a:r>
              <a:rPr lang="en-US" b="1" dirty="0"/>
              <a:t>So, a quick recap about how ideal gas molecules behave:</a:t>
            </a:r>
          </a:p>
        </p:txBody>
      </p:sp>
      <p:sp>
        <p:nvSpPr>
          <p:cNvPr id="3" name="Content Placeholder 2">
            <a:extLst>
              <a:ext uri="{FF2B5EF4-FFF2-40B4-BE49-F238E27FC236}">
                <a16:creationId xmlns:a16="http://schemas.microsoft.com/office/drawing/2014/main" id="{79630C59-8883-0544-926B-2167B6FC2BB6}"/>
              </a:ext>
            </a:extLst>
          </p:cNvPr>
          <p:cNvSpPr>
            <a:spLocks noGrp="1"/>
          </p:cNvSpPr>
          <p:nvPr>
            <p:ph idx="1"/>
          </p:nvPr>
        </p:nvSpPr>
        <p:spPr>
          <a:xfrm>
            <a:off x="838200" y="2141537"/>
            <a:ext cx="7605713" cy="4351338"/>
          </a:xfrm>
        </p:spPr>
        <p:txBody>
          <a:bodyPr>
            <a:normAutofit/>
          </a:bodyPr>
          <a:lstStyle/>
          <a:p>
            <a:pPr marL="514350" indent="-514350">
              <a:buAutoNum type="arabicParenR"/>
            </a:pPr>
            <a:r>
              <a:rPr lang="en-US" sz="3200" dirty="0"/>
              <a:t>Gas molecules are infinitely small.</a:t>
            </a:r>
          </a:p>
          <a:p>
            <a:pPr marL="514350" indent="-514350">
              <a:buAutoNum type="arabicParenR"/>
            </a:pPr>
            <a:r>
              <a:rPr lang="en-US" sz="3200" dirty="0"/>
              <a:t>Gas molecules are in constant, random motion.</a:t>
            </a:r>
          </a:p>
          <a:p>
            <a:pPr marL="514350" indent="-514350">
              <a:buAutoNum type="arabicParenR"/>
            </a:pPr>
            <a:r>
              <a:rPr lang="en-US" sz="3200" dirty="0"/>
              <a:t>Gas molecules don’t interact with each other.</a:t>
            </a:r>
          </a:p>
          <a:p>
            <a:pPr marL="514350" indent="-514350">
              <a:buAutoNum type="arabicParenR"/>
            </a:pPr>
            <a:r>
              <a:rPr lang="en-US" sz="3200" dirty="0"/>
              <a:t>The hotter a gas becomes, the faster the molecules move.</a:t>
            </a:r>
          </a:p>
        </p:txBody>
      </p:sp>
      <p:pic>
        <p:nvPicPr>
          <p:cNvPr id="9218" name="Picture 2" descr="1,375 Recap Photos - Free &amp; Royalty-Free Stock Photos from Dreamstime">
            <a:extLst>
              <a:ext uri="{FF2B5EF4-FFF2-40B4-BE49-F238E27FC236}">
                <a16:creationId xmlns:a16="http://schemas.microsoft.com/office/drawing/2014/main" id="{6C05FE75-2DBB-9744-81CC-9213F3333A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86725" y="2617788"/>
            <a:ext cx="4271963" cy="2119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456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4DC82-8AD3-4442-85CC-71C49CC07D59}"/>
              </a:ext>
            </a:extLst>
          </p:cNvPr>
          <p:cNvSpPr>
            <a:spLocks noGrp="1"/>
          </p:cNvSpPr>
          <p:nvPr>
            <p:ph type="title"/>
          </p:nvPr>
        </p:nvSpPr>
        <p:spPr>
          <a:xfrm>
            <a:off x="736600" y="884414"/>
            <a:ext cx="10515600" cy="1325563"/>
          </a:xfrm>
        </p:spPr>
        <p:txBody>
          <a:bodyPr/>
          <a:lstStyle/>
          <a:p>
            <a:r>
              <a:rPr lang="en-US" b="1" dirty="0"/>
              <a:t>Now that we know this, what are the properties of gases?</a:t>
            </a:r>
          </a:p>
        </p:txBody>
      </p:sp>
      <p:pic>
        <p:nvPicPr>
          <p:cNvPr id="10242" name="Picture 2" descr="Ideal Gas Tutorial">
            <a:extLst>
              <a:ext uri="{FF2B5EF4-FFF2-40B4-BE49-F238E27FC236}">
                <a16:creationId xmlns:a16="http://schemas.microsoft.com/office/drawing/2014/main" id="{1D8AD5C2-FA34-5D40-A7B3-CD29FE491A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9327" y="2671763"/>
            <a:ext cx="4481512" cy="395024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E882FCE-CF90-FA4D-A86F-655E3B3677A4}"/>
              </a:ext>
            </a:extLst>
          </p:cNvPr>
          <p:cNvSpPr txBox="1"/>
          <p:nvPr/>
        </p:nvSpPr>
        <p:spPr>
          <a:xfrm>
            <a:off x="7258050" y="4185218"/>
            <a:ext cx="3200400" cy="923330"/>
          </a:xfrm>
          <a:prstGeom prst="rect">
            <a:avLst/>
          </a:prstGeom>
          <a:noFill/>
        </p:spPr>
        <p:txBody>
          <a:bodyPr wrap="square" rtlCol="0">
            <a:spAutoFit/>
          </a:bodyPr>
          <a:lstStyle/>
          <a:p>
            <a:r>
              <a:rPr lang="en-US" i="1" dirty="0"/>
              <a:t>This slide seemed like it was missing something, so I added some mostly irrelevant clip art.</a:t>
            </a:r>
          </a:p>
        </p:txBody>
      </p:sp>
    </p:spTree>
    <p:extLst>
      <p:ext uri="{BB962C8B-B14F-4D97-AF65-F5344CB8AC3E}">
        <p14:creationId xmlns:p14="http://schemas.microsoft.com/office/powerpoint/2010/main" val="1291509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B6752-D1D4-C549-A968-2AA67EFC1B39}"/>
              </a:ext>
            </a:extLst>
          </p:cNvPr>
          <p:cNvSpPr>
            <a:spLocks noGrp="1"/>
          </p:cNvSpPr>
          <p:nvPr>
            <p:ph type="title"/>
          </p:nvPr>
        </p:nvSpPr>
        <p:spPr/>
        <p:txBody>
          <a:bodyPr/>
          <a:lstStyle/>
          <a:p>
            <a:r>
              <a:rPr lang="en-US" b="1" dirty="0"/>
              <a:t>1) Gases have low density</a:t>
            </a:r>
          </a:p>
        </p:txBody>
      </p:sp>
      <p:sp>
        <p:nvSpPr>
          <p:cNvPr id="4" name="TextBox 3">
            <a:extLst>
              <a:ext uri="{FF2B5EF4-FFF2-40B4-BE49-F238E27FC236}">
                <a16:creationId xmlns:a16="http://schemas.microsoft.com/office/drawing/2014/main" id="{A81E9B80-EF1F-4B48-9FDD-7AC7D0C1D8A5}"/>
              </a:ext>
            </a:extLst>
          </p:cNvPr>
          <p:cNvSpPr txBox="1"/>
          <p:nvPr/>
        </p:nvSpPr>
        <p:spPr>
          <a:xfrm>
            <a:off x="1271587" y="1946624"/>
            <a:ext cx="3686175" cy="3539430"/>
          </a:xfrm>
          <a:prstGeom prst="rect">
            <a:avLst/>
          </a:prstGeom>
          <a:noFill/>
        </p:spPr>
        <p:txBody>
          <a:bodyPr wrap="square" rtlCol="0">
            <a:spAutoFit/>
          </a:bodyPr>
          <a:lstStyle/>
          <a:p>
            <a:r>
              <a:rPr lang="en-US" sz="3200" dirty="0"/>
              <a:t>Since the gas molecules don’t interact with each other and travel at high speeds, they are usually very far from one another.</a:t>
            </a:r>
          </a:p>
        </p:txBody>
      </p:sp>
      <p:pic>
        <p:nvPicPr>
          <p:cNvPr id="11266" name="Picture 2" descr="Sleep and Hydration: What's the Connection? | Everyday Health">
            <a:extLst>
              <a:ext uri="{FF2B5EF4-FFF2-40B4-BE49-F238E27FC236}">
                <a16:creationId xmlns:a16="http://schemas.microsoft.com/office/drawing/2014/main" id="{A14523B2-A154-3344-A153-7E779FD234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7424" y="967582"/>
            <a:ext cx="3810000" cy="214630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What's In Your Steam? - Chowhound">
            <a:extLst>
              <a:ext uri="{FF2B5EF4-FFF2-40B4-BE49-F238E27FC236}">
                <a16:creationId xmlns:a16="http://schemas.microsoft.com/office/drawing/2014/main" id="{D7D9E9A8-0077-1845-8758-BFA8B90ED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7424" y="3716339"/>
            <a:ext cx="3810001" cy="25384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9ABAAD9-A3A4-9A4D-9D18-D62E136C672F}"/>
              </a:ext>
            </a:extLst>
          </p:cNvPr>
          <p:cNvSpPr txBox="1"/>
          <p:nvPr/>
        </p:nvSpPr>
        <p:spPr>
          <a:xfrm>
            <a:off x="5443536" y="1755953"/>
            <a:ext cx="2043113" cy="646331"/>
          </a:xfrm>
          <a:prstGeom prst="rect">
            <a:avLst/>
          </a:prstGeom>
          <a:noFill/>
        </p:spPr>
        <p:txBody>
          <a:bodyPr wrap="square" rtlCol="0">
            <a:spAutoFit/>
          </a:bodyPr>
          <a:lstStyle/>
          <a:p>
            <a:r>
              <a:rPr lang="en-US" dirty="0"/>
              <a:t>Density of liquid water: 1.00 g/mL</a:t>
            </a:r>
          </a:p>
        </p:txBody>
      </p:sp>
      <p:sp>
        <p:nvSpPr>
          <p:cNvPr id="6" name="TextBox 5">
            <a:extLst>
              <a:ext uri="{FF2B5EF4-FFF2-40B4-BE49-F238E27FC236}">
                <a16:creationId xmlns:a16="http://schemas.microsoft.com/office/drawing/2014/main" id="{24CF5934-A9B3-304A-8D92-76CE0CB93CA7}"/>
              </a:ext>
            </a:extLst>
          </p:cNvPr>
          <p:cNvSpPr txBox="1"/>
          <p:nvPr/>
        </p:nvSpPr>
        <p:spPr>
          <a:xfrm>
            <a:off x="5396709" y="4468021"/>
            <a:ext cx="1844673" cy="646331"/>
          </a:xfrm>
          <a:prstGeom prst="rect">
            <a:avLst/>
          </a:prstGeom>
          <a:noFill/>
        </p:spPr>
        <p:txBody>
          <a:bodyPr wrap="square" rtlCol="0">
            <a:spAutoFit/>
          </a:bodyPr>
          <a:lstStyle/>
          <a:p>
            <a:r>
              <a:rPr lang="en-US" dirty="0"/>
              <a:t>Density of steam: 0.00596 g/mL</a:t>
            </a:r>
          </a:p>
        </p:txBody>
      </p:sp>
    </p:spTree>
    <p:extLst>
      <p:ext uri="{BB962C8B-B14F-4D97-AF65-F5344CB8AC3E}">
        <p14:creationId xmlns:p14="http://schemas.microsoft.com/office/powerpoint/2010/main" val="3053841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E8229-7DDC-AC48-AF3B-EB83E374BEE2}"/>
              </a:ext>
            </a:extLst>
          </p:cNvPr>
          <p:cNvSpPr>
            <a:spLocks noGrp="1"/>
          </p:cNvSpPr>
          <p:nvPr>
            <p:ph type="title"/>
          </p:nvPr>
        </p:nvSpPr>
        <p:spPr/>
        <p:txBody>
          <a:bodyPr/>
          <a:lstStyle/>
          <a:p>
            <a:r>
              <a:rPr lang="en-US" b="1" dirty="0"/>
              <a:t>2) Gases can be compressed and expanded</a:t>
            </a:r>
          </a:p>
        </p:txBody>
      </p:sp>
      <p:sp>
        <p:nvSpPr>
          <p:cNvPr id="4" name="TextBox 3">
            <a:extLst>
              <a:ext uri="{FF2B5EF4-FFF2-40B4-BE49-F238E27FC236}">
                <a16:creationId xmlns:a16="http://schemas.microsoft.com/office/drawing/2014/main" id="{7A52FEE3-7C5F-E34A-BDDA-450A64C065FE}"/>
              </a:ext>
            </a:extLst>
          </p:cNvPr>
          <p:cNvSpPr txBox="1"/>
          <p:nvPr/>
        </p:nvSpPr>
        <p:spPr>
          <a:xfrm>
            <a:off x="1600201" y="1814513"/>
            <a:ext cx="4324350" cy="4154984"/>
          </a:xfrm>
          <a:prstGeom prst="rect">
            <a:avLst/>
          </a:prstGeom>
          <a:noFill/>
        </p:spPr>
        <p:txBody>
          <a:bodyPr wrap="square" rtlCol="0">
            <a:spAutoFit/>
          </a:bodyPr>
          <a:lstStyle/>
          <a:p>
            <a:r>
              <a:rPr lang="en-US" sz="2400" dirty="0"/>
              <a:t>Because there’s a lot of space between gas molecules, it’s pretty easy to cram them together.</a:t>
            </a:r>
          </a:p>
          <a:p>
            <a:endParaRPr lang="en-US" sz="2400" dirty="0"/>
          </a:p>
          <a:p>
            <a:r>
              <a:rPr lang="en-US" sz="2400" dirty="0"/>
              <a:t>Likewise, if you let off the pressure from a gas, the molecules will expand to be as big as the container you put them in because they don’t stick to each other.</a:t>
            </a:r>
          </a:p>
        </p:txBody>
      </p:sp>
      <p:pic>
        <p:nvPicPr>
          <p:cNvPr id="12290" name="Picture 2">
            <a:extLst>
              <a:ext uri="{FF2B5EF4-FFF2-40B4-BE49-F238E27FC236}">
                <a16:creationId xmlns:a16="http://schemas.microsoft.com/office/drawing/2014/main" id="{20E7240F-52E9-DC40-B9A5-39CE7D5CA2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9050" y="1304925"/>
            <a:ext cx="3062288" cy="37806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AF2740-795D-7F45-B75F-2FDE27FECE5F}"/>
              </a:ext>
            </a:extLst>
          </p:cNvPr>
          <p:cNvSpPr txBox="1"/>
          <p:nvPr/>
        </p:nvSpPr>
        <p:spPr>
          <a:xfrm>
            <a:off x="6829425" y="5077589"/>
            <a:ext cx="4681538" cy="923330"/>
          </a:xfrm>
          <a:prstGeom prst="rect">
            <a:avLst/>
          </a:prstGeom>
          <a:noFill/>
        </p:spPr>
        <p:txBody>
          <a:bodyPr wrap="square" rtlCol="0">
            <a:spAutoFit/>
          </a:bodyPr>
          <a:lstStyle/>
          <a:p>
            <a:r>
              <a:rPr lang="en-US" i="1" dirty="0"/>
              <a:t>The air in this SCUBA tank can be compressed to a maximum pressure of 3442 psi, or about 234 times atmospheric pressure</a:t>
            </a:r>
          </a:p>
        </p:txBody>
      </p:sp>
    </p:spTree>
    <p:extLst>
      <p:ext uri="{BB962C8B-B14F-4D97-AF65-F5344CB8AC3E}">
        <p14:creationId xmlns:p14="http://schemas.microsoft.com/office/powerpoint/2010/main" val="18936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0383A-85AA-0D41-B21C-065382B8F96D}"/>
              </a:ext>
            </a:extLst>
          </p:cNvPr>
          <p:cNvSpPr>
            <a:spLocks noGrp="1"/>
          </p:cNvSpPr>
          <p:nvPr>
            <p:ph type="title"/>
          </p:nvPr>
        </p:nvSpPr>
        <p:spPr/>
        <p:txBody>
          <a:bodyPr/>
          <a:lstStyle/>
          <a:p>
            <a:r>
              <a:rPr lang="en-US" b="1" dirty="0"/>
              <a:t>3) Gases mix with each other</a:t>
            </a:r>
          </a:p>
        </p:txBody>
      </p:sp>
      <p:sp>
        <p:nvSpPr>
          <p:cNvPr id="5" name="TextBox 4">
            <a:extLst>
              <a:ext uri="{FF2B5EF4-FFF2-40B4-BE49-F238E27FC236}">
                <a16:creationId xmlns:a16="http://schemas.microsoft.com/office/drawing/2014/main" id="{049CB024-9883-FD46-8EF2-CC89F9A4B3B8}"/>
              </a:ext>
            </a:extLst>
          </p:cNvPr>
          <p:cNvSpPr txBox="1"/>
          <p:nvPr/>
        </p:nvSpPr>
        <p:spPr>
          <a:xfrm>
            <a:off x="1014413" y="2062163"/>
            <a:ext cx="5414963" cy="2677656"/>
          </a:xfrm>
          <a:prstGeom prst="rect">
            <a:avLst/>
          </a:prstGeom>
          <a:noFill/>
        </p:spPr>
        <p:txBody>
          <a:bodyPr wrap="square" rtlCol="0">
            <a:spAutoFit/>
          </a:bodyPr>
          <a:lstStyle/>
          <a:p>
            <a:r>
              <a:rPr lang="en-US" sz="2800" dirty="0"/>
              <a:t>Since gas molecules don’t interact with each other, there’s nothing to keep them from mixing.</a:t>
            </a:r>
          </a:p>
          <a:p>
            <a:endParaRPr lang="en-US" sz="2800" dirty="0"/>
          </a:p>
          <a:p>
            <a:r>
              <a:rPr lang="en-US" sz="2800" dirty="0"/>
              <a:t>This is the opposite of oil and water, where they definitely don’t mix.</a:t>
            </a:r>
          </a:p>
        </p:txBody>
      </p:sp>
      <p:pic>
        <p:nvPicPr>
          <p:cNvPr id="13314" name="Picture 2" descr="What's In the Air? | Center for Science Education">
            <a:extLst>
              <a:ext uri="{FF2B5EF4-FFF2-40B4-BE49-F238E27FC236}">
                <a16:creationId xmlns:a16="http://schemas.microsoft.com/office/drawing/2014/main" id="{67B5019D-83F6-F248-8087-97C468F98F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179" y="2172384"/>
            <a:ext cx="4264433" cy="251323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D453963-A41D-004D-9C40-41F8A103AC46}"/>
              </a:ext>
            </a:extLst>
          </p:cNvPr>
          <p:cNvSpPr txBox="1"/>
          <p:nvPr/>
        </p:nvSpPr>
        <p:spPr>
          <a:xfrm>
            <a:off x="6732180" y="4801374"/>
            <a:ext cx="4264433" cy="369332"/>
          </a:xfrm>
          <a:prstGeom prst="rect">
            <a:avLst/>
          </a:prstGeom>
          <a:noFill/>
        </p:spPr>
        <p:txBody>
          <a:bodyPr wrap="square" rtlCol="0">
            <a:spAutoFit/>
          </a:bodyPr>
          <a:lstStyle/>
          <a:p>
            <a:r>
              <a:rPr lang="en-US" i="1" dirty="0"/>
              <a:t>Air consists of quite a few different gases</a:t>
            </a:r>
          </a:p>
        </p:txBody>
      </p:sp>
    </p:spTree>
    <p:extLst>
      <p:ext uri="{BB962C8B-B14F-4D97-AF65-F5344CB8AC3E}">
        <p14:creationId xmlns:p14="http://schemas.microsoft.com/office/powerpoint/2010/main" val="715844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5251B-C320-104E-ABD8-6E3D2D0514CA}"/>
              </a:ext>
            </a:extLst>
          </p:cNvPr>
          <p:cNvSpPr>
            <a:spLocks noGrp="1"/>
          </p:cNvSpPr>
          <p:nvPr>
            <p:ph type="title"/>
          </p:nvPr>
        </p:nvSpPr>
        <p:spPr>
          <a:xfrm>
            <a:off x="838200" y="913407"/>
            <a:ext cx="5810956" cy="2066860"/>
          </a:xfrm>
        </p:spPr>
        <p:txBody>
          <a:bodyPr>
            <a:normAutofit fontScale="90000"/>
          </a:bodyPr>
          <a:lstStyle/>
          <a:p>
            <a:r>
              <a:rPr lang="en-US" b="1" dirty="0"/>
              <a:t>4) If you open a container that contains a gas, the gas will fly out really quickly.</a:t>
            </a:r>
          </a:p>
        </p:txBody>
      </p:sp>
      <p:sp>
        <p:nvSpPr>
          <p:cNvPr id="4" name="TextBox 3">
            <a:extLst>
              <a:ext uri="{FF2B5EF4-FFF2-40B4-BE49-F238E27FC236}">
                <a16:creationId xmlns:a16="http://schemas.microsoft.com/office/drawing/2014/main" id="{CA819716-1A46-6F4F-AE1D-69B0766201EB}"/>
              </a:ext>
            </a:extLst>
          </p:cNvPr>
          <p:cNvSpPr txBox="1"/>
          <p:nvPr/>
        </p:nvSpPr>
        <p:spPr>
          <a:xfrm>
            <a:off x="1344216" y="3082271"/>
            <a:ext cx="5600700" cy="1938992"/>
          </a:xfrm>
          <a:prstGeom prst="rect">
            <a:avLst/>
          </a:prstGeom>
          <a:noFill/>
        </p:spPr>
        <p:txBody>
          <a:bodyPr wrap="square" rtlCol="0">
            <a:spAutoFit/>
          </a:bodyPr>
          <a:lstStyle/>
          <a:p>
            <a:r>
              <a:rPr lang="en-US" sz="2400" dirty="0"/>
              <a:t>Gas molecules can fly out of a container really fast.  Seriously, if you open a container of a gas in space, the gas will fly away so fast that you’ll go sailing away in the opposite direction.</a:t>
            </a:r>
          </a:p>
        </p:txBody>
      </p:sp>
      <p:pic>
        <p:nvPicPr>
          <p:cNvPr id="14338" name="Picture 2" descr="Manned Maneuvering Unit - Wikipedia">
            <a:extLst>
              <a:ext uri="{FF2B5EF4-FFF2-40B4-BE49-F238E27FC236}">
                <a16:creationId xmlns:a16="http://schemas.microsoft.com/office/drawing/2014/main" id="{A42DF5A6-5440-244C-96AC-982A0A4983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0932" y="913407"/>
            <a:ext cx="3957638" cy="395763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3FEBBB7-6C61-E942-ABD1-31DCBBCF78C9}"/>
              </a:ext>
            </a:extLst>
          </p:cNvPr>
          <p:cNvSpPr txBox="1"/>
          <p:nvPr/>
        </p:nvSpPr>
        <p:spPr>
          <a:xfrm>
            <a:off x="7505702" y="5021263"/>
            <a:ext cx="3848098" cy="923330"/>
          </a:xfrm>
          <a:prstGeom prst="rect">
            <a:avLst/>
          </a:prstGeom>
          <a:noFill/>
        </p:spPr>
        <p:txBody>
          <a:bodyPr wrap="square" rtlCol="0">
            <a:spAutoFit/>
          </a:bodyPr>
          <a:lstStyle/>
          <a:p>
            <a:r>
              <a:rPr lang="en-US" i="1" dirty="0"/>
              <a:t>The manned maneuvering unit used in spacewalks uses compressed air to move astronauts around.</a:t>
            </a:r>
          </a:p>
        </p:txBody>
      </p:sp>
    </p:spTree>
    <p:extLst>
      <p:ext uri="{BB962C8B-B14F-4D97-AF65-F5344CB8AC3E}">
        <p14:creationId xmlns:p14="http://schemas.microsoft.com/office/powerpoint/2010/main" val="3887114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6D2BF-7AC3-1C4A-ADC5-9528F8F11147}"/>
              </a:ext>
            </a:extLst>
          </p:cNvPr>
          <p:cNvSpPr>
            <a:spLocks noGrp="1"/>
          </p:cNvSpPr>
          <p:nvPr>
            <p:ph type="title"/>
          </p:nvPr>
        </p:nvSpPr>
        <p:spPr/>
        <p:txBody>
          <a:bodyPr/>
          <a:lstStyle/>
          <a:p>
            <a:r>
              <a:rPr lang="en-US" b="1" dirty="0"/>
              <a:t>For those of you who are interested…</a:t>
            </a:r>
          </a:p>
        </p:txBody>
      </p:sp>
      <p:sp>
        <p:nvSpPr>
          <p:cNvPr id="6" name="Rectangle 4">
            <a:extLst>
              <a:ext uri="{FF2B5EF4-FFF2-40B4-BE49-F238E27FC236}">
                <a16:creationId xmlns:a16="http://schemas.microsoft.com/office/drawing/2014/main" id="{59AFD6F2-9B28-EE45-A9D2-D02AC650B5B3}"/>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6" name="Picture 6" descr="Answered: How to calculate the root mean square… | bartleby">
            <a:extLst>
              <a:ext uri="{FF2B5EF4-FFF2-40B4-BE49-F238E27FC236}">
                <a16:creationId xmlns:a16="http://schemas.microsoft.com/office/drawing/2014/main" id="{75B8A85B-3D07-754E-A7E4-3A7EFD79E4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9821" y="1498600"/>
            <a:ext cx="8483600" cy="38608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38D17D4-944D-F949-8BB0-DC4DFCF524EA}"/>
              </a:ext>
            </a:extLst>
          </p:cNvPr>
          <p:cNvSpPr txBox="1"/>
          <p:nvPr/>
        </p:nvSpPr>
        <p:spPr>
          <a:xfrm>
            <a:off x="1523999" y="5502442"/>
            <a:ext cx="9144001" cy="584775"/>
          </a:xfrm>
          <a:prstGeom prst="rect">
            <a:avLst/>
          </a:prstGeom>
          <a:noFill/>
        </p:spPr>
        <p:txBody>
          <a:bodyPr wrap="square" rtlCol="0">
            <a:spAutoFit/>
          </a:bodyPr>
          <a:lstStyle/>
          <a:p>
            <a:r>
              <a:rPr lang="en-US" sz="3200" dirty="0"/>
              <a:t>For air, this is about 510 m/s at room temperature</a:t>
            </a:r>
          </a:p>
        </p:txBody>
      </p:sp>
    </p:spTree>
    <p:extLst>
      <p:ext uri="{BB962C8B-B14F-4D97-AF65-F5344CB8AC3E}">
        <p14:creationId xmlns:p14="http://schemas.microsoft.com/office/powerpoint/2010/main" val="1641377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78A5B-7260-C342-8AFD-152BE5B3EA93}"/>
              </a:ext>
            </a:extLst>
          </p:cNvPr>
          <p:cNvSpPr>
            <a:spLocks noGrp="1"/>
          </p:cNvSpPr>
          <p:nvPr>
            <p:ph type="title"/>
          </p:nvPr>
        </p:nvSpPr>
        <p:spPr/>
        <p:txBody>
          <a:bodyPr/>
          <a:lstStyle/>
          <a:p>
            <a:r>
              <a:rPr lang="en-US" b="1" dirty="0"/>
              <a:t>Gases:  What’s the deal?</a:t>
            </a:r>
          </a:p>
        </p:txBody>
      </p:sp>
      <p:sp>
        <p:nvSpPr>
          <p:cNvPr id="4" name="TextBox 3">
            <a:extLst>
              <a:ext uri="{FF2B5EF4-FFF2-40B4-BE49-F238E27FC236}">
                <a16:creationId xmlns:a16="http://schemas.microsoft.com/office/drawing/2014/main" id="{4DF90F34-180A-304B-8D11-ABD876F80E51}"/>
              </a:ext>
            </a:extLst>
          </p:cNvPr>
          <p:cNvSpPr txBox="1"/>
          <p:nvPr/>
        </p:nvSpPr>
        <p:spPr>
          <a:xfrm>
            <a:off x="1428749" y="1690689"/>
            <a:ext cx="10372725" cy="2985433"/>
          </a:xfrm>
          <a:prstGeom prst="rect">
            <a:avLst/>
          </a:prstGeom>
          <a:noFill/>
        </p:spPr>
        <p:txBody>
          <a:bodyPr wrap="square" rtlCol="0">
            <a:spAutoFit/>
          </a:bodyPr>
          <a:lstStyle/>
          <a:p>
            <a:r>
              <a:rPr lang="en-US" sz="2400" dirty="0"/>
              <a:t>In the early days of chemistry, people learned a lot about solid and liquid phase chemistry.  Solids and liquids are easy to hold and store, and they tend to stay in one place.</a:t>
            </a:r>
          </a:p>
          <a:p>
            <a:endParaRPr lang="en-US" sz="2400" dirty="0"/>
          </a:p>
          <a:p>
            <a:r>
              <a:rPr lang="en-US" sz="2400" dirty="0"/>
              <a:t>However, one thing they didn’t ever really get a good grip on was gas chemistry.  After all, if you’re working with a chemical compound that wanders away as soon as it’s made, it’s hard to figure out what’s happening.</a:t>
            </a:r>
          </a:p>
          <a:p>
            <a:endParaRPr lang="en-US" sz="2000" dirty="0"/>
          </a:p>
        </p:txBody>
      </p:sp>
      <p:pic>
        <p:nvPicPr>
          <p:cNvPr id="8" name="Picture 2" descr="NJ Natural Gas to Implement 5% Increase to Cover Wholesale Commodity Costs  - New Jersey Business Magazine">
            <a:extLst>
              <a:ext uri="{FF2B5EF4-FFF2-40B4-BE49-F238E27FC236}">
                <a16:creationId xmlns:a16="http://schemas.microsoft.com/office/drawing/2014/main" id="{97D24224-D22A-4C45-BBE3-1CC832231F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1317" y="4668837"/>
            <a:ext cx="2827259" cy="18240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E9BDD17-AE58-5E4B-99FF-CFB3D8DECEA2}"/>
              </a:ext>
            </a:extLst>
          </p:cNvPr>
          <p:cNvSpPr txBox="1"/>
          <p:nvPr/>
        </p:nvSpPr>
        <p:spPr>
          <a:xfrm>
            <a:off x="6889518" y="5261333"/>
            <a:ext cx="2076450" cy="646331"/>
          </a:xfrm>
          <a:prstGeom prst="rect">
            <a:avLst/>
          </a:prstGeom>
          <a:noFill/>
        </p:spPr>
        <p:txBody>
          <a:bodyPr wrap="square" rtlCol="0">
            <a:spAutoFit/>
          </a:bodyPr>
          <a:lstStyle/>
          <a:p>
            <a:r>
              <a:rPr lang="en-US" i="1" dirty="0"/>
              <a:t>Some of them also burst into flames</a:t>
            </a:r>
          </a:p>
        </p:txBody>
      </p:sp>
    </p:spTree>
    <p:extLst>
      <p:ext uri="{BB962C8B-B14F-4D97-AF65-F5344CB8AC3E}">
        <p14:creationId xmlns:p14="http://schemas.microsoft.com/office/powerpoint/2010/main" val="1217199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991E1-20E5-F047-AD61-7B9ED2E8AF5D}"/>
              </a:ext>
            </a:extLst>
          </p:cNvPr>
          <p:cNvSpPr>
            <a:spLocks noGrp="1"/>
          </p:cNvSpPr>
          <p:nvPr>
            <p:ph type="title"/>
          </p:nvPr>
        </p:nvSpPr>
        <p:spPr>
          <a:xfrm>
            <a:off x="838200" y="1344057"/>
            <a:ext cx="10515600" cy="1325563"/>
          </a:xfrm>
        </p:spPr>
        <p:txBody>
          <a:bodyPr>
            <a:normAutofit fontScale="90000"/>
          </a:bodyPr>
          <a:lstStyle/>
          <a:p>
            <a:r>
              <a:rPr lang="en-US" b="1" dirty="0"/>
              <a:t>As a result of this, chemists had to make guesses about what gases were and why they did the stuff they did.</a:t>
            </a:r>
            <a:br>
              <a:rPr lang="en-US" dirty="0"/>
            </a:br>
            <a:endParaRPr lang="en-US" dirty="0"/>
          </a:p>
        </p:txBody>
      </p:sp>
      <p:sp>
        <p:nvSpPr>
          <p:cNvPr id="5" name="TextBox 4">
            <a:extLst>
              <a:ext uri="{FF2B5EF4-FFF2-40B4-BE49-F238E27FC236}">
                <a16:creationId xmlns:a16="http://schemas.microsoft.com/office/drawing/2014/main" id="{CC2CCDE1-35F3-2749-BFB5-EB5CDD6468FE}"/>
              </a:ext>
            </a:extLst>
          </p:cNvPr>
          <p:cNvSpPr txBox="1"/>
          <p:nvPr/>
        </p:nvSpPr>
        <p:spPr>
          <a:xfrm>
            <a:off x="838200" y="2943225"/>
            <a:ext cx="10748963" cy="3170099"/>
          </a:xfrm>
          <a:prstGeom prst="rect">
            <a:avLst/>
          </a:prstGeom>
          <a:noFill/>
        </p:spPr>
        <p:txBody>
          <a:bodyPr wrap="square" rtlCol="0">
            <a:spAutoFit/>
          </a:bodyPr>
          <a:lstStyle/>
          <a:p>
            <a:r>
              <a:rPr lang="en-US" sz="4000" dirty="0"/>
              <a:t>Guesses about why stuff acts the way it does are called theories.</a:t>
            </a:r>
          </a:p>
          <a:p>
            <a:endParaRPr lang="en-US" sz="4000" dirty="0"/>
          </a:p>
          <a:p>
            <a:r>
              <a:rPr lang="en-US" sz="4000" dirty="0"/>
              <a:t>The theory that they came up had the handy name “Kinetic Molecular Theory.”</a:t>
            </a:r>
          </a:p>
        </p:txBody>
      </p:sp>
    </p:spTree>
    <p:extLst>
      <p:ext uri="{BB962C8B-B14F-4D97-AF65-F5344CB8AC3E}">
        <p14:creationId xmlns:p14="http://schemas.microsoft.com/office/powerpoint/2010/main" val="454697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D0BF4-7C10-1645-A6E8-859F2D108FF8}"/>
              </a:ext>
            </a:extLst>
          </p:cNvPr>
          <p:cNvSpPr>
            <a:spLocks noGrp="1"/>
          </p:cNvSpPr>
          <p:nvPr>
            <p:ph type="title"/>
          </p:nvPr>
        </p:nvSpPr>
        <p:spPr/>
        <p:txBody>
          <a:bodyPr/>
          <a:lstStyle/>
          <a:p>
            <a:r>
              <a:rPr lang="en-US" b="1" dirty="0"/>
              <a:t>So, what was the KMT about?</a:t>
            </a:r>
          </a:p>
        </p:txBody>
      </p:sp>
      <p:sp>
        <p:nvSpPr>
          <p:cNvPr id="3" name="Content Placeholder 2">
            <a:extLst>
              <a:ext uri="{FF2B5EF4-FFF2-40B4-BE49-F238E27FC236}">
                <a16:creationId xmlns:a16="http://schemas.microsoft.com/office/drawing/2014/main" id="{7AA695D9-B49C-CA4D-B569-A653FD90CF3C}"/>
              </a:ext>
            </a:extLst>
          </p:cNvPr>
          <p:cNvSpPr>
            <a:spLocks noGrp="1"/>
          </p:cNvSpPr>
          <p:nvPr>
            <p:ph idx="1"/>
          </p:nvPr>
        </p:nvSpPr>
        <p:spPr/>
        <p:txBody>
          <a:bodyPr/>
          <a:lstStyle/>
          <a:p>
            <a:pPr marL="0" indent="0">
              <a:buNone/>
            </a:pPr>
            <a:r>
              <a:rPr lang="en-US" dirty="0"/>
              <a:t>Mainly, it was about making assumptions that would simplify their understanding of why gases behaved the way they did.</a:t>
            </a:r>
          </a:p>
          <a:p>
            <a:pPr marL="0" indent="0">
              <a:buNone/>
            </a:pPr>
            <a:endParaRPr lang="en-US" dirty="0"/>
          </a:p>
          <a:p>
            <a:pPr marL="0" indent="0">
              <a:buNone/>
            </a:pPr>
            <a:r>
              <a:rPr lang="en-US" dirty="0"/>
              <a:t>Any gas that had these properties would be called an </a:t>
            </a:r>
            <a:r>
              <a:rPr lang="en-US" b="1" dirty="0"/>
              <a:t>ideal gas</a:t>
            </a:r>
            <a:r>
              <a:rPr lang="en-US" dirty="0"/>
              <a:t>. Unfortunately, just as the real world isn’t perfect, there’s no such thing as an ideal gas.</a:t>
            </a:r>
          </a:p>
          <a:p>
            <a:pPr marL="0" indent="0">
              <a:buNone/>
            </a:pPr>
            <a:endParaRPr lang="en-US" b="1" dirty="0"/>
          </a:p>
          <a:p>
            <a:pPr marL="0" indent="0">
              <a:buNone/>
            </a:pPr>
            <a:r>
              <a:rPr lang="en-US" dirty="0"/>
              <a:t>Fortunately, real gases behave a lot like ideal gases would, so we can still use the KMT to understand a lot about how they behave.</a:t>
            </a:r>
          </a:p>
        </p:txBody>
      </p:sp>
    </p:spTree>
    <p:extLst>
      <p:ext uri="{BB962C8B-B14F-4D97-AF65-F5344CB8AC3E}">
        <p14:creationId xmlns:p14="http://schemas.microsoft.com/office/powerpoint/2010/main" val="626267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FCAD6-2B0B-A74E-8444-FABB55312A46}"/>
              </a:ext>
            </a:extLst>
          </p:cNvPr>
          <p:cNvSpPr>
            <a:spLocks noGrp="1"/>
          </p:cNvSpPr>
          <p:nvPr>
            <p:ph type="title"/>
          </p:nvPr>
        </p:nvSpPr>
        <p:spPr/>
        <p:txBody>
          <a:bodyPr/>
          <a:lstStyle/>
          <a:p>
            <a:r>
              <a:rPr lang="en-US" b="1" dirty="0"/>
              <a:t>Let’s learn the properties of an ideal gas!</a:t>
            </a:r>
          </a:p>
        </p:txBody>
      </p:sp>
      <p:pic>
        <p:nvPicPr>
          <p:cNvPr id="2050" name="Picture 2" descr="Welcome To The Ponderosa: An Evening of Songs and Stories with Lorne Greene  - Featuring the Big Hit &quot;Ringo&quot; [LP Record] - Amazon.com Music">
            <a:extLst>
              <a:ext uri="{FF2B5EF4-FFF2-40B4-BE49-F238E27FC236}">
                <a16:creationId xmlns:a16="http://schemas.microsoft.com/office/drawing/2014/main" id="{DA2C8FE4-6044-9342-BCAE-FE63CC0380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3250" y="1652588"/>
            <a:ext cx="5241925" cy="448418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38C4558-0742-024A-BF1F-C8B1DAD6CE31}"/>
              </a:ext>
            </a:extLst>
          </p:cNvPr>
          <p:cNvSpPr txBox="1"/>
          <p:nvPr/>
        </p:nvSpPr>
        <p:spPr>
          <a:xfrm>
            <a:off x="7515225" y="3359730"/>
            <a:ext cx="3838575" cy="646331"/>
          </a:xfrm>
          <a:prstGeom prst="rect">
            <a:avLst/>
          </a:prstGeom>
          <a:noFill/>
        </p:spPr>
        <p:txBody>
          <a:bodyPr wrap="square" rtlCol="0">
            <a:spAutoFit/>
          </a:bodyPr>
          <a:lstStyle/>
          <a:p>
            <a:r>
              <a:rPr lang="en-US" i="1" dirty="0" err="1"/>
              <a:t>Narrarated</a:t>
            </a:r>
            <a:r>
              <a:rPr lang="en-US" i="1" dirty="0"/>
              <a:t> by your host, Lorne Greene of the TV show “Bonanza”</a:t>
            </a:r>
          </a:p>
        </p:txBody>
      </p:sp>
    </p:spTree>
    <p:extLst>
      <p:ext uri="{BB962C8B-B14F-4D97-AF65-F5344CB8AC3E}">
        <p14:creationId xmlns:p14="http://schemas.microsoft.com/office/powerpoint/2010/main" val="1138501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C1156-EB89-1E49-A966-1D322E9FD09C}"/>
              </a:ext>
            </a:extLst>
          </p:cNvPr>
          <p:cNvSpPr>
            <a:spLocks noGrp="1"/>
          </p:cNvSpPr>
          <p:nvPr>
            <p:ph type="title"/>
          </p:nvPr>
        </p:nvSpPr>
        <p:spPr/>
        <p:txBody>
          <a:bodyPr/>
          <a:lstStyle/>
          <a:p>
            <a:r>
              <a:rPr lang="en-US" b="1" u="sng" dirty="0"/>
              <a:t>The overriding principle guiding the KMT:</a:t>
            </a:r>
          </a:p>
        </p:txBody>
      </p:sp>
      <p:sp>
        <p:nvSpPr>
          <p:cNvPr id="3" name="Content Placeholder 2">
            <a:extLst>
              <a:ext uri="{FF2B5EF4-FFF2-40B4-BE49-F238E27FC236}">
                <a16:creationId xmlns:a16="http://schemas.microsoft.com/office/drawing/2014/main" id="{AC8BBB70-0182-614E-B1DC-C5B22F17F816}"/>
              </a:ext>
            </a:extLst>
          </p:cNvPr>
          <p:cNvSpPr>
            <a:spLocks noGrp="1"/>
          </p:cNvSpPr>
          <p:nvPr>
            <p:ph idx="1"/>
          </p:nvPr>
        </p:nvSpPr>
        <p:spPr>
          <a:xfrm>
            <a:off x="838200" y="1825625"/>
            <a:ext cx="10515600" cy="1325563"/>
          </a:xfrm>
        </p:spPr>
        <p:txBody>
          <a:bodyPr>
            <a:normAutofit/>
          </a:bodyPr>
          <a:lstStyle/>
          <a:p>
            <a:pPr marL="0" indent="0">
              <a:buNone/>
            </a:pPr>
            <a:r>
              <a:rPr lang="en-US" sz="4000" i="1" dirty="0"/>
              <a:t>The behavior of gases can be understood by understanding how its molecules behave.</a:t>
            </a:r>
          </a:p>
          <a:p>
            <a:pPr marL="0" indent="0">
              <a:buNone/>
            </a:pPr>
            <a:endParaRPr lang="en-US" sz="4000" dirty="0"/>
          </a:p>
        </p:txBody>
      </p:sp>
      <p:sp>
        <p:nvSpPr>
          <p:cNvPr id="5" name="TextBox 4">
            <a:extLst>
              <a:ext uri="{FF2B5EF4-FFF2-40B4-BE49-F238E27FC236}">
                <a16:creationId xmlns:a16="http://schemas.microsoft.com/office/drawing/2014/main" id="{910BDE77-417F-1642-BDD1-D62C5BD8C7E9}"/>
              </a:ext>
            </a:extLst>
          </p:cNvPr>
          <p:cNvSpPr txBox="1"/>
          <p:nvPr/>
        </p:nvSpPr>
        <p:spPr>
          <a:xfrm>
            <a:off x="6600825" y="3429000"/>
            <a:ext cx="4552950" cy="2308324"/>
          </a:xfrm>
          <a:prstGeom prst="rect">
            <a:avLst/>
          </a:prstGeom>
          <a:noFill/>
        </p:spPr>
        <p:txBody>
          <a:bodyPr wrap="square" rtlCol="0">
            <a:spAutoFit/>
          </a:bodyPr>
          <a:lstStyle/>
          <a:p>
            <a:r>
              <a:rPr lang="en-US" sz="2400" dirty="0"/>
              <a:t>Put another way, if you generally understand how a small portion of the gas molecules behave with each other, you can extrapolate that to understand the overall behavior of the whole gas.</a:t>
            </a:r>
          </a:p>
        </p:txBody>
      </p:sp>
      <p:pic>
        <p:nvPicPr>
          <p:cNvPr id="3074" name="Picture 2" descr="Does Your Gas Tank Hold Enough Food To Feed 22 People? : The Salt : NPR">
            <a:extLst>
              <a:ext uri="{FF2B5EF4-FFF2-40B4-BE49-F238E27FC236}">
                <a16:creationId xmlns:a16="http://schemas.microsoft.com/office/drawing/2014/main" id="{F9CDE460-F26E-774F-8BBD-231FCD74FD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7737" y="3298433"/>
            <a:ext cx="3197225" cy="239500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7537F73-E977-144E-8684-7670A43DFDD7}"/>
              </a:ext>
            </a:extLst>
          </p:cNvPr>
          <p:cNvSpPr txBox="1"/>
          <p:nvPr/>
        </p:nvSpPr>
        <p:spPr>
          <a:xfrm>
            <a:off x="2943225" y="5731073"/>
            <a:ext cx="3957637" cy="369332"/>
          </a:xfrm>
          <a:prstGeom prst="rect">
            <a:avLst/>
          </a:prstGeom>
          <a:noFill/>
        </p:spPr>
        <p:txBody>
          <a:bodyPr wrap="square" rtlCol="0">
            <a:spAutoFit/>
          </a:bodyPr>
          <a:lstStyle/>
          <a:p>
            <a:r>
              <a:rPr lang="en-US" dirty="0"/>
              <a:t>Picture unrelated</a:t>
            </a:r>
          </a:p>
        </p:txBody>
      </p:sp>
    </p:spTree>
    <p:extLst>
      <p:ext uri="{BB962C8B-B14F-4D97-AF65-F5344CB8AC3E}">
        <p14:creationId xmlns:p14="http://schemas.microsoft.com/office/powerpoint/2010/main" val="1977658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3F44B-DEA1-F242-9757-BF2FAC8F212D}"/>
              </a:ext>
            </a:extLst>
          </p:cNvPr>
          <p:cNvSpPr>
            <a:spLocks noGrp="1"/>
          </p:cNvSpPr>
          <p:nvPr>
            <p:ph type="title"/>
          </p:nvPr>
        </p:nvSpPr>
        <p:spPr>
          <a:xfrm>
            <a:off x="838200" y="365125"/>
            <a:ext cx="10066867" cy="1325563"/>
          </a:xfrm>
        </p:spPr>
        <p:txBody>
          <a:bodyPr/>
          <a:lstStyle/>
          <a:p>
            <a:r>
              <a:rPr lang="en-US" b="1" dirty="0"/>
              <a:t>1) Gas molecules are infinitely small</a:t>
            </a:r>
          </a:p>
        </p:txBody>
      </p:sp>
      <p:sp>
        <p:nvSpPr>
          <p:cNvPr id="4" name="TextBox 3">
            <a:extLst>
              <a:ext uri="{FF2B5EF4-FFF2-40B4-BE49-F238E27FC236}">
                <a16:creationId xmlns:a16="http://schemas.microsoft.com/office/drawing/2014/main" id="{8E0C3C40-7BC7-2947-B51D-AE1A9952976E}"/>
              </a:ext>
            </a:extLst>
          </p:cNvPr>
          <p:cNvSpPr txBox="1"/>
          <p:nvPr/>
        </p:nvSpPr>
        <p:spPr>
          <a:xfrm>
            <a:off x="1606089" y="1785652"/>
            <a:ext cx="9219955" cy="1815882"/>
          </a:xfrm>
          <a:prstGeom prst="rect">
            <a:avLst/>
          </a:prstGeom>
          <a:noFill/>
        </p:spPr>
        <p:txBody>
          <a:bodyPr wrap="square" rtlCol="0">
            <a:spAutoFit/>
          </a:bodyPr>
          <a:lstStyle/>
          <a:p>
            <a:r>
              <a:rPr lang="en-US" sz="2800" dirty="0"/>
              <a:t>Of course, this isn’t true – gas molecules take up some volume.  However, there’s usually a lot of space between the molecules in a gas, which makes their volumes fairly negligible.</a:t>
            </a:r>
          </a:p>
        </p:txBody>
      </p:sp>
      <p:sp>
        <p:nvSpPr>
          <p:cNvPr id="3" name="TextBox 2">
            <a:extLst>
              <a:ext uri="{FF2B5EF4-FFF2-40B4-BE49-F238E27FC236}">
                <a16:creationId xmlns:a16="http://schemas.microsoft.com/office/drawing/2014/main" id="{AD5C189C-1A6B-C1D9-88CD-FBAEA37D0E64}"/>
              </a:ext>
            </a:extLst>
          </p:cNvPr>
          <p:cNvSpPr txBox="1"/>
          <p:nvPr/>
        </p:nvSpPr>
        <p:spPr>
          <a:xfrm>
            <a:off x="4775200" y="3996267"/>
            <a:ext cx="4459112" cy="369332"/>
          </a:xfrm>
          <a:prstGeom prst="rect">
            <a:avLst/>
          </a:prstGeom>
          <a:noFill/>
        </p:spPr>
        <p:txBody>
          <a:bodyPr wrap="square" rtlCol="0">
            <a:spAutoFit/>
          </a:bodyPr>
          <a:lstStyle/>
          <a:p>
            <a:r>
              <a:rPr lang="en-US" dirty="0"/>
              <a:t>Gas molecule, actual size: </a:t>
            </a:r>
            <a:r>
              <a:rPr lang="en-US" dirty="0">
                <a:sym typeface="Wingdings" pitchFamily="2" charset="2"/>
              </a:rPr>
              <a:t></a:t>
            </a:r>
            <a:endParaRPr lang="en-US" dirty="0"/>
          </a:p>
        </p:txBody>
      </p:sp>
      <p:sp>
        <p:nvSpPr>
          <p:cNvPr id="6" name="TextBox 5">
            <a:extLst>
              <a:ext uri="{FF2B5EF4-FFF2-40B4-BE49-F238E27FC236}">
                <a16:creationId xmlns:a16="http://schemas.microsoft.com/office/drawing/2014/main" id="{449EC693-562A-F65E-CBD2-A00490EBBDC9}"/>
              </a:ext>
            </a:extLst>
          </p:cNvPr>
          <p:cNvSpPr txBox="1"/>
          <p:nvPr/>
        </p:nvSpPr>
        <p:spPr>
          <a:xfrm>
            <a:off x="2692400" y="5356578"/>
            <a:ext cx="4459112" cy="369332"/>
          </a:xfrm>
          <a:prstGeom prst="rect">
            <a:avLst/>
          </a:prstGeom>
          <a:noFill/>
        </p:spPr>
        <p:txBody>
          <a:bodyPr wrap="square" rtlCol="0">
            <a:spAutoFit/>
          </a:bodyPr>
          <a:lstStyle/>
          <a:p>
            <a:r>
              <a:rPr lang="en-US" dirty="0"/>
              <a:t>Another one: </a:t>
            </a:r>
            <a:r>
              <a:rPr lang="en-US" dirty="0">
                <a:sym typeface="Wingdings" pitchFamily="2" charset="2"/>
              </a:rPr>
              <a:t></a:t>
            </a:r>
            <a:endParaRPr lang="en-US" dirty="0"/>
          </a:p>
        </p:txBody>
      </p:sp>
    </p:spTree>
    <p:extLst>
      <p:ext uri="{BB962C8B-B14F-4D97-AF65-F5344CB8AC3E}">
        <p14:creationId xmlns:p14="http://schemas.microsoft.com/office/powerpoint/2010/main" val="4156557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E6F17-481C-424D-A5BB-DFA8706DDF3D}"/>
              </a:ext>
            </a:extLst>
          </p:cNvPr>
          <p:cNvSpPr>
            <a:spLocks noGrp="1"/>
          </p:cNvSpPr>
          <p:nvPr>
            <p:ph type="title"/>
          </p:nvPr>
        </p:nvSpPr>
        <p:spPr/>
        <p:txBody>
          <a:bodyPr/>
          <a:lstStyle/>
          <a:p>
            <a:r>
              <a:rPr lang="en-US" b="1" dirty="0"/>
              <a:t>2) Gas molecules are in constant, random motion.</a:t>
            </a:r>
          </a:p>
        </p:txBody>
      </p:sp>
      <p:sp>
        <p:nvSpPr>
          <p:cNvPr id="4" name="TextBox 3">
            <a:extLst>
              <a:ext uri="{FF2B5EF4-FFF2-40B4-BE49-F238E27FC236}">
                <a16:creationId xmlns:a16="http://schemas.microsoft.com/office/drawing/2014/main" id="{26ADC4C7-4032-2642-B343-CFF7C521CC07}"/>
              </a:ext>
            </a:extLst>
          </p:cNvPr>
          <p:cNvSpPr txBox="1"/>
          <p:nvPr/>
        </p:nvSpPr>
        <p:spPr>
          <a:xfrm>
            <a:off x="1171575" y="1900238"/>
            <a:ext cx="10301288" cy="3046988"/>
          </a:xfrm>
          <a:prstGeom prst="rect">
            <a:avLst/>
          </a:prstGeom>
          <a:noFill/>
        </p:spPr>
        <p:txBody>
          <a:bodyPr wrap="square" rtlCol="0">
            <a:spAutoFit/>
          </a:bodyPr>
          <a:lstStyle/>
          <a:p>
            <a:endParaRPr lang="en-US" sz="3200" dirty="0"/>
          </a:p>
          <a:p>
            <a:pPr marL="285750" indent="-285750">
              <a:buFont typeface="Arial" panose="020B0604020202020204" pitchFamily="34" charset="0"/>
              <a:buChar char="•"/>
            </a:pPr>
            <a:r>
              <a:rPr lang="en-US" sz="3200" b="1" dirty="0"/>
              <a:t>Constant motion:</a:t>
            </a:r>
            <a:r>
              <a:rPr lang="en-US" sz="3200" dirty="0"/>
              <a:t>  Even when a gas looks like it’s just sitting there, the molecules are still moving around.</a:t>
            </a:r>
          </a:p>
          <a:p>
            <a:endParaRPr lang="en-US" sz="3200" dirty="0"/>
          </a:p>
          <a:p>
            <a:pPr marL="285750" indent="-285750">
              <a:buFont typeface="Arial" panose="020B0604020202020204" pitchFamily="34" charset="0"/>
              <a:buChar char="•"/>
            </a:pPr>
            <a:r>
              <a:rPr lang="en-US" sz="3200" b="1" dirty="0"/>
              <a:t>Random motion:</a:t>
            </a:r>
            <a:r>
              <a:rPr lang="en-US" sz="3200" dirty="0"/>
              <a:t>  Important because we don’t have to figure out what any particular gas molecule is doing.</a:t>
            </a:r>
          </a:p>
        </p:txBody>
      </p:sp>
    </p:spTree>
    <p:extLst>
      <p:ext uri="{BB962C8B-B14F-4D97-AF65-F5344CB8AC3E}">
        <p14:creationId xmlns:p14="http://schemas.microsoft.com/office/powerpoint/2010/main" val="2618347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27208-A0D3-EA4E-8A14-AF05AEFCE6F0}"/>
              </a:ext>
            </a:extLst>
          </p:cNvPr>
          <p:cNvSpPr>
            <a:spLocks noGrp="1"/>
          </p:cNvSpPr>
          <p:nvPr>
            <p:ph type="title"/>
          </p:nvPr>
        </p:nvSpPr>
        <p:spPr/>
        <p:txBody>
          <a:bodyPr/>
          <a:lstStyle/>
          <a:p>
            <a:r>
              <a:rPr lang="en-US" b="1" dirty="0"/>
              <a:t>What do these gas molecules do when they are in motion?</a:t>
            </a:r>
          </a:p>
        </p:txBody>
      </p:sp>
      <p:sp>
        <p:nvSpPr>
          <p:cNvPr id="4" name="TextBox 3">
            <a:extLst>
              <a:ext uri="{FF2B5EF4-FFF2-40B4-BE49-F238E27FC236}">
                <a16:creationId xmlns:a16="http://schemas.microsoft.com/office/drawing/2014/main" id="{4BADBB22-621F-1740-80F2-74A4B251204D}"/>
              </a:ext>
            </a:extLst>
          </p:cNvPr>
          <p:cNvSpPr txBox="1"/>
          <p:nvPr/>
        </p:nvSpPr>
        <p:spPr>
          <a:xfrm>
            <a:off x="1443038" y="2333403"/>
            <a:ext cx="9910762" cy="1815882"/>
          </a:xfrm>
          <a:prstGeom prst="rect">
            <a:avLst/>
          </a:prstGeom>
          <a:noFill/>
        </p:spPr>
        <p:txBody>
          <a:bodyPr wrap="square" rtlCol="0">
            <a:spAutoFit/>
          </a:bodyPr>
          <a:lstStyle/>
          <a:p>
            <a:r>
              <a:rPr lang="en-US" sz="2800" dirty="0"/>
              <a:t>They hit each other and the walls of the container in which they’re held.  The force of the collisions against the side of the container in which they’re held is called its </a:t>
            </a:r>
            <a:r>
              <a:rPr lang="en-US" sz="2800" b="1" dirty="0"/>
              <a:t>pressure</a:t>
            </a:r>
            <a:r>
              <a:rPr lang="en-US" sz="2800" dirty="0"/>
              <a:t>.</a:t>
            </a:r>
          </a:p>
          <a:p>
            <a:endParaRPr lang="en-US" sz="2800" dirty="0"/>
          </a:p>
        </p:txBody>
      </p:sp>
      <p:pic>
        <p:nvPicPr>
          <p:cNvPr id="5122" name="Picture 2" descr="High-speed video reveals the best way to shoot a rubber band | Science News  for Students">
            <a:extLst>
              <a:ext uri="{FF2B5EF4-FFF2-40B4-BE49-F238E27FC236}">
                <a16:creationId xmlns:a16="http://schemas.microsoft.com/office/drawing/2014/main" id="{2177285F-B527-7F48-A122-8D9ABDA3B7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6675" y="4524597"/>
            <a:ext cx="4362450" cy="233340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ED9A08A-4BA3-1442-8B7E-07D3918B0362}"/>
              </a:ext>
            </a:extLst>
          </p:cNvPr>
          <p:cNvSpPr txBox="1"/>
          <p:nvPr/>
        </p:nvSpPr>
        <p:spPr>
          <a:xfrm>
            <a:off x="7186613" y="5132069"/>
            <a:ext cx="2786063" cy="1200329"/>
          </a:xfrm>
          <a:prstGeom prst="rect">
            <a:avLst/>
          </a:prstGeom>
          <a:noFill/>
        </p:spPr>
        <p:txBody>
          <a:bodyPr wrap="square" rtlCol="0">
            <a:spAutoFit/>
          </a:bodyPr>
          <a:lstStyle/>
          <a:p>
            <a:r>
              <a:rPr lang="en-US" i="1" dirty="0"/>
              <a:t>Rubber bands also induce pressure – enough to pop an eyeball if you don’t quit playing in the house, kids.</a:t>
            </a:r>
          </a:p>
        </p:txBody>
      </p:sp>
    </p:spTree>
    <p:extLst>
      <p:ext uri="{BB962C8B-B14F-4D97-AF65-F5344CB8AC3E}">
        <p14:creationId xmlns:p14="http://schemas.microsoft.com/office/powerpoint/2010/main" val="5587860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10215</TotalTime>
  <Words>988</Words>
  <Application>Microsoft Macintosh PowerPoint</Application>
  <PresentationFormat>Widescreen</PresentationFormat>
  <Paragraphs>70</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Office Theme</vt:lpstr>
      <vt:lpstr>The Kinetic Molecular Theory of Gases</vt:lpstr>
      <vt:lpstr>Gases:  What’s the deal?</vt:lpstr>
      <vt:lpstr>As a result of this, chemists had to make guesses about what gases were and why they did the stuff they did. </vt:lpstr>
      <vt:lpstr>So, what was the KMT about?</vt:lpstr>
      <vt:lpstr>Let’s learn the properties of an ideal gas!</vt:lpstr>
      <vt:lpstr>The overriding principle guiding the KMT:</vt:lpstr>
      <vt:lpstr>1) Gas molecules are infinitely small</vt:lpstr>
      <vt:lpstr>2) Gas molecules are in constant, random motion.</vt:lpstr>
      <vt:lpstr>What do these gas molecules do when they are in motion?</vt:lpstr>
      <vt:lpstr>3) Gas molecules don’t interact with each other.</vt:lpstr>
      <vt:lpstr>4) The higher the temperature of a gas, the faster the particles move.</vt:lpstr>
      <vt:lpstr>Wait:  What does temperature have to do with the amount of energy something has?</vt:lpstr>
      <vt:lpstr>So, a quick recap about how ideal gas molecules behave:</vt:lpstr>
      <vt:lpstr>Now that we know this, what are the properties of gases?</vt:lpstr>
      <vt:lpstr>1) Gases have low density</vt:lpstr>
      <vt:lpstr>2) Gases can be compressed and expanded</vt:lpstr>
      <vt:lpstr>3) Gases mix with each other</vt:lpstr>
      <vt:lpstr>4) If you open a container that contains a gas, the gas will fly out really quickly.</vt:lpstr>
      <vt:lpstr>For those of you who are interested…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Kinetic Molecular Theory of Gases</dc:title>
  <dc:creator>Ian Guch</dc:creator>
  <cp:lastModifiedBy>Ian Guch</cp:lastModifiedBy>
  <cp:revision>14</cp:revision>
  <dcterms:created xsi:type="dcterms:W3CDTF">2022-03-29T16:05:14Z</dcterms:created>
  <dcterms:modified xsi:type="dcterms:W3CDTF">2023-03-27T13:07:26Z</dcterms:modified>
</cp:coreProperties>
</file>