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9" r:id="rId6"/>
    <p:sldId id="260" r:id="rId7"/>
    <p:sldId id="262" r:id="rId8"/>
    <p:sldId id="263" r:id="rId9"/>
    <p:sldId id="264" r:id="rId10"/>
    <p:sldId id="265" r:id="rId11"/>
    <p:sldId id="276" r:id="rId12"/>
    <p:sldId id="266" r:id="rId13"/>
    <p:sldId id="277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59"/>
  </p:normalViewPr>
  <p:slideViewPr>
    <p:cSldViewPr snapToGrid="0" snapToObjects="1">
      <p:cViewPr varScale="1">
        <p:scale>
          <a:sx n="109" d="100"/>
          <a:sy n="109" d="100"/>
        </p:scale>
        <p:origin x="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E6BC8-7248-1EDE-FEE0-D7540EBAF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8DF1C9-FA9F-063A-C8AA-1031FF8767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BAC39-FDD1-7C52-9C30-7A9AE359A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04B39-ED51-9539-E3D9-777A94CFA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EAE52-C769-1BD1-EAC1-A4B11D666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353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D38FE-945B-1F76-7D00-9E0CBD857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4C3B29-6488-F258-F885-DC074D77DE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102B7-5F3E-673C-30D4-2594FABFA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83573-866F-6101-7367-CC4B233C1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14DBE-6F58-DF03-1B32-34118808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414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A14E93-B339-AA96-44AA-01CA6611CB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064061-216B-D8D3-82A2-4647EE75E6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C6CC8-3EBB-3F7B-AEE6-56E76A277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DDC0E-1550-8311-BC39-FB6B243A7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C1CBB-CDC1-91BC-0A45-C99FB669A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17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24D6D-A4C4-563B-A90F-873AAAFCE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1AD16-C067-5E96-3C21-042ECE0943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405F5-791E-8516-FF7E-DC2B2ED2D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0A6E1-975C-8AA5-42B3-B3617FF0A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00DB36-4F01-CFC5-8DB1-D614F1B39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68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31A7F-C487-7D48-8B3A-5A033B7BC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61A6B3-7338-00ED-956B-C06B5817F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EBB29-F35C-4777-70CA-95A5CAC62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3F98A-963F-F85D-7839-84E101E8E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9E78F-C159-52F1-D240-4631219A2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32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86A63-B11C-0073-0B99-EAC26196A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78EC9-3225-C294-FAD7-3D29B0B72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2607EB-A9A1-B8FD-F96F-923574B15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96E2FB-6C78-1E72-5125-29D392F6D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0131A0-0A5C-B9F4-7794-740FFD464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405D3E-CB82-5B05-B1E0-0EE349094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603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9FA5C-C5AA-AB4B-D682-26A15ECD3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7942BD-A784-AB8C-74DB-A867E0A8A6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DDBDE-E059-1235-9235-94F09088E6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C4BFF9-9FA8-2278-4A37-07CC8605D8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2A6F7B-BB42-2152-5426-1DA25551E4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6B4F72-DE2E-960D-1CC6-0733725C7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5C1A2B-3542-17A4-2BBD-677873566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2016DC-B471-B692-5438-2C6967176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46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49E6B-7D72-D277-D048-09821D493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55474B-8123-2C62-2DC3-F9616B4F8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0EC36C-6537-552E-6C83-F2248CCE7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8791BA-FD7F-AC98-F116-84874BB69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72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E76D8E-D410-B2D9-CC7B-3DDEAB4DB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EAD621-B82A-3CFD-8CBE-0394D8184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1DCB6-D810-6FBF-CC4D-D9DA174AF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14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E3FBE-5D47-3B92-6603-8B2082388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155CE0-B43E-21EF-4F02-9EE477620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61806-B5B1-BCBC-034A-20FA6476B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7CF528-B31F-8511-4F36-46946A2A4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D9A139-71B7-3A1B-8884-C164C3C2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48D679-FD9D-777A-2AF8-06331359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87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E4B09-6685-DA86-03B1-ED1D3141A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DC15C2-ACEA-05C9-4D84-DAB9069A5B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094AAC-B437-C87B-89E9-58351EA0E2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27E388-B293-52BB-CE8C-C20A1FCFB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F5A6D6-5ECF-8716-68EB-D6544ED7C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A54F77-54C8-D053-8F54-F492680DA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6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1C6962-B372-553B-30B3-09A5C77BA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B9FBDC-43A6-95C0-47B4-1555996364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F926E6-C833-1739-5E55-6158D71BD8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C29EC-AF68-3847-9754-96D29EFA066E}" type="datetimeFigureOut">
              <a:rPr lang="en-US" smtClean="0"/>
              <a:t>8/29/24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4C333-7B2F-FEA7-CF8F-CCDC54F00D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F4F73-D712-D6A6-140A-BB85D5EBC3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830D6-068B-3041-8B83-19650797C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04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>
            <a:extLst>
              <a:ext uri="{FF2B5EF4-FFF2-40B4-BE49-F238E27FC236}">
                <a16:creationId xmlns:a16="http://schemas.microsoft.com/office/drawing/2014/main" id="{5D37EC0A-0B2D-F310-403E-7BB2DF7E81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AD57F9-F67D-236E-DD5C-0F9087F152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 dirty="0">
                <a:solidFill>
                  <a:srgbClr val="FFFFFF"/>
                </a:solidFill>
              </a:rPr>
              <a:t>Lab Equipment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7667F1-297B-51D6-1F62-81FBAF37B5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A guide to the things you’ll soon be breaking</a:t>
            </a:r>
          </a:p>
        </p:txBody>
      </p:sp>
    </p:spTree>
    <p:extLst>
      <p:ext uri="{BB962C8B-B14F-4D97-AF65-F5344CB8AC3E}">
        <p14:creationId xmlns:p14="http://schemas.microsoft.com/office/powerpoint/2010/main" val="194601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1A4DA-3F9A-C7B9-93CD-F1C64B5C8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Crucible Tongs</a:t>
            </a:r>
          </a:p>
        </p:txBody>
      </p:sp>
      <p:pic>
        <p:nvPicPr>
          <p:cNvPr id="7170" name="Picture 2" descr="Fisherbrand™ Stainless Steel Crucible Tongs Length: 500mm Products | Fisher  Scientific">
            <a:extLst>
              <a:ext uri="{FF2B5EF4-FFF2-40B4-BE49-F238E27FC236}">
                <a16:creationId xmlns:a16="http://schemas.microsoft.com/office/drawing/2014/main" id="{832D80E6-FD56-C27D-5F66-FF72D38A0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0" y="-500063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SOLAB | TONGS FOR CRUCIBLES - ISOLAB Laborgeräte GmbH">
            <a:extLst>
              <a:ext uri="{FF2B5EF4-FFF2-40B4-BE49-F238E27FC236}">
                <a16:creationId xmlns:a16="http://schemas.microsoft.com/office/drawing/2014/main" id="{8EEA44EE-1B7E-B283-D482-D25C529EB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0" y="3217862"/>
            <a:ext cx="4445000" cy="44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25EC0C-05B0-1418-111D-DC7708A125E4}"/>
              </a:ext>
            </a:extLst>
          </p:cNvPr>
          <p:cNvSpPr txBox="1"/>
          <p:nvPr/>
        </p:nvSpPr>
        <p:spPr>
          <a:xfrm>
            <a:off x="1271588" y="1824037"/>
            <a:ext cx="557212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Crucible tongs are used to carry crucibles from one place to another.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Alternate use:  To directly hold objects over a Bunsen burner.</a:t>
            </a:r>
          </a:p>
          <a:p>
            <a:endParaRPr lang="en-US" sz="2800" dirty="0"/>
          </a:p>
          <a:p>
            <a:r>
              <a:rPr lang="en-US" sz="2800" dirty="0"/>
              <a:t>The figures here show the correct way to carry a crucible with crucible tongs.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206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F8D43-239B-63B5-5FD8-D20BDE411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649"/>
            <a:ext cx="10515600" cy="1325563"/>
          </a:xfrm>
        </p:spPr>
        <p:txBody>
          <a:bodyPr/>
          <a:lstStyle/>
          <a:p>
            <a:r>
              <a:rPr lang="en-US" b="1" dirty="0"/>
              <a:t>Clay triangle:  Good for heating crucibles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4C333-442F-BE1A-D5A3-1FFF0C851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2512" y="2506662"/>
            <a:ext cx="41402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If you want to heat a crucible over the Bunsen burner, don’t use a wire gauze – it will fall over and break.  Why not instead nestle it in a clay triangle?</a:t>
            </a:r>
          </a:p>
        </p:txBody>
      </p:sp>
      <p:pic>
        <p:nvPicPr>
          <p:cNvPr id="1026" name="Picture 2" descr="experimental chemistry - Crucible heating apparatus - Chemistry Stack  Exchange">
            <a:extLst>
              <a:ext uri="{FF2B5EF4-FFF2-40B4-BE49-F238E27FC236}">
                <a16:creationId xmlns:a16="http://schemas.microsoft.com/office/drawing/2014/main" id="{F3E32D9E-6DA0-6164-F71F-ADAB74A1E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0" y="1537494"/>
            <a:ext cx="5080000" cy="492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522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C5F98-7D16-61AA-BE88-55790E6C5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3) Tools for moving things around</a:t>
            </a:r>
          </a:p>
        </p:txBody>
      </p:sp>
      <p:pic>
        <p:nvPicPr>
          <p:cNvPr id="8194" name="Picture 2" descr="IMS IMS-SQSP4-7 Stainless Steel Lab Spatula Flat Square Spoon Ends, 4  Piece: Amazon.com: Industrial &amp; Scientific">
            <a:extLst>
              <a:ext uri="{FF2B5EF4-FFF2-40B4-BE49-F238E27FC236}">
                <a16:creationId xmlns:a16="http://schemas.microsoft.com/office/drawing/2014/main" id="{F02D92C7-97EB-CC22-2573-F09589DA7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80747"/>
            <a:ext cx="3024668" cy="310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Scoopula Spatula - 6 in. (Pack of 6): Science Lab Spatulas: Amazon.com:  Industrial &amp; Scientific">
            <a:extLst>
              <a:ext uri="{FF2B5EF4-FFF2-40B4-BE49-F238E27FC236}">
                <a16:creationId xmlns:a16="http://schemas.microsoft.com/office/drawing/2014/main" id="{676ACD1B-8CB3-99FA-212B-145A6D310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812" y="2546350"/>
            <a:ext cx="3532188" cy="265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E2BA6A-A43E-E9B4-C036-66FCE357958F}"/>
              </a:ext>
            </a:extLst>
          </p:cNvPr>
          <p:cNvSpPr txBox="1"/>
          <p:nvPr/>
        </p:nvSpPr>
        <p:spPr>
          <a:xfrm>
            <a:off x="1809750" y="5382235"/>
            <a:ext cx="2800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spatula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EE0122-6A1D-764C-7397-BBF05154BA95}"/>
              </a:ext>
            </a:extLst>
          </p:cNvPr>
          <p:cNvSpPr txBox="1"/>
          <p:nvPr/>
        </p:nvSpPr>
        <p:spPr>
          <a:xfrm>
            <a:off x="9867899" y="5208775"/>
            <a:ext cx="3914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scoopula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76ABE6-4EE5-D0B1-5B3E-4E02A9C9B0AE}"/>
              </a:ext>
            </a:extLst>
          </p:cNvPr>
          <p:cNvSpPr txBox="1"/>
          <p:nvPr/>
        </p:nvSpPr>
        <p:spPr>
          <a:xfrm>
            <a:off x="4402931" y="2475733"/>
            <a:ext cx="33861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spatula and the scoopula are both used for essentially the same thing – moving dry chemicals from bottles to wherever the reaction will occur.</a:t>
            </a:r>
          </a:p>
        </p:txBody>
      </p:sp>
    </p:spTree>
    <p:extLst>
      <p:ext uri="{BB962C8B-B14F-4D97-AF65-F5344CB8AC3E}">
        <p14:creationId xmlns:p14="http://schemas.microsoft.com/office/powerpoint/2010/main" val="1451690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3B4B6-AE7B-740A-91DF-EF8270AC1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r>
              <a:rPr lang="en-US" sz="5400"/>
              <a:t>Graduated Cylinder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EBD5D-139E-D026-E2CE-2E50C1161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200"/>
              <a:t>You know how I told you that you shouldn’t use a beaker or Erlenmeyer flask to find the volume of fluids?  Well, this is the equipment you </a:t>
            </a:r>
            <a:r>
              <a:rPr lang="en-US" sz="2200" i="1"/>
              <a:t>should</a:t>
            </a:r>
            <a:r>
              <a:rPr lang="en-US" sz="2200"/>
              <a:t> use.</a:t>
            </a:r>
          </a:p>
        </p:txBody>
      </p:sp>
      <p:pic>
        <p:nvPicPr>
          <p:cNvPr id="2050" name="Picture 2" descr="Reading a Graduated Cylinder - YouTube">
            <a:extLst>
              <a:ext uri="{FF2B5EF4-FFF2-40B4-BE49-F238E27FC236}">
                <a16:creationId xmlns:a16="http://schemas.microsoft.com/office/drawing/2014/main" id="{0D05CFA2-0028-3A81-42F4-2EF66E225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6648" y="1505617"/>
            <a:ext cx="7450835" cy="419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719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E0BBD-CCC1-87C7-79F3-13E2B7FEE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Beaker tongs</a:t>
            </a:r>
          </a:p>
        </p:txBody>
      </p:sp>
      <p:pic>
        <p:nvPicPr>
          <p:cNvPr id="9218" name="Picture 2" descr="SUPERIOR BEAKER TONGS, RUBBER COATED ENDS, MADE OF RUST FREE STAINLESS —  Eisco Labs">
            <a:extLst>
              <a:ext uri="{FF2B5EF4-FFF2-40B4-BE49-F238E27FC236}">
                <a16:creationId xmlns:a16="http://schemas.microsoft.com/office/drawing/2014/main" id="{EC89102A-2EE1-65DA-FD92-662CBD6FF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1690688"/>
            <a:ext cx="5959752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82B778-BFB4-8D92-4996-B699CA545943}"/>
              </a:ext>
            </a:extLst>
          </p:cNvPr>
          <p:cNvSpPr txBox="1"/>
          <p:nvPr/>
        </p:nvSpPr>
        <p:spPr>
          <a:xfrm>
            <a:off x="6872288" y="1891854"/>
            <a:ext cx="46863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Beaker tongs are used to move beakers from one place to another, typically while they’re hot.</a:t>
            </a:r>
          </a:p>
          <a:p>
            <a:endParaRPr lang="en-US" sz="3200" dirty="0"/>
          </a:p>
          <a:p>
            <a:r>
              <a:rPr lang="en-US" sz="3200" dirty="0"/>
              <a:t>The correct use of beaker tongs is shown to the left.</a:t>
            </a:r>
          </a:p>
        </p:txBody>
      </p:sp>
    </p:spTree>
    <p:extLst>
      <p:ext uri="{BB962C8B-B14F-4D97-AF65-F5344CB8AC3E}">
        <p14:creationId xmlns:p14="http://schemas.microsoft.com/office/powerpoint/2010/main" val="3990233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1AD00-964F-800D-9E97-D4E47200F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Stirring rod</a:t>
            </a:r>
          </a:p>
        </p:txBody>
      </p:sp>
      <p:pic>
        <p:nvPicPr>
          <p:cNvPr id="10242" name="Picture 2" descr="Glass Stirring Rod – Cambridge Environmental Products, Inc.">
            <a:extLst>
              <a:ext uri="{FF2B5EF4-FFF2-40B4-BE49-F238E27FC236}">
                <a16:creationId xmlns:a16="http://schemas.microsoft.com/office/drawing/2014/main" id="{75E55C94-BDC8-B664-3FE6-0EBE666B9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99" y="2071688"/>
            <a:ext cx="4930901" cy="353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EC6288-981C-CDC2-E6EA-650B59D5E197}"/>
              </a:ext>
            </a:extLst>
          </p:cNvPr>
          <p:cNvSpPr txBox="1"/>
          <p:nvPr/>
        </p:nvSpPr>
        <p:spPr>
          <a:xfrm>
            <a:off x="7100888" y="2057401"/>
            <a:ext cx="45005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Glass rods used for stirring.</a:t>
            </a:r>
          </a:p>
          <a:p>
            <a:endParaRPr lang="en-US" sz="3200" dirty="0"/>
          </a:p>
          <a:p>
            <a:r>
              <a:rPr lang="en-US" sz="3200" dirty="0"/>
              <a:t>Note:  Never use thermometers as stirring rods, because they’ll break.</a:t>
            </a:r>
          </a:p>
        </p:txBody>
      </p:sp>
    </p:spTree>
    <p:extLst>
      <p:ext uri="{BB962C8B-B14F-4D97-AF65-F5344CB8AC3E}">
        <p14:creationId xmlns:p14="http://schemas.microsoft.com/office/powerpoint/2010/main" val="3873434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86631-CCC3-2685-6AB3-DA3A69940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equipment</a:t>
            </a:r>
          </a:p>
        </p:txBody>
      </p:sp>
      <p:pic>
        <p:nvPicPr>
          <p:cNvPr id="11266" name="Picture 2" descr="Supermore Anti-Fog Protective Safety Goggles Lab Goggles - - Amazon.com">
            <a:extLst>
              <a:ext uri="{FF2B5EF4-FFF2-40B4-BE49-F238E27FC236}">
                <a16:creationId xmlns:a16="http://schemas.microsoft.com/office/drawing/2014/main" id="{5D4664CF-E265-7BD1-5A6E-585CDE98D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6" y="2374900"/>
            <a:ext cx="5138737" cy="272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C75DDB-35DC-D1A6-FA3A-60B7DE6F947D}"/>
              </a:ext>
            </a:extLst>
          </p:cNvPr>
          <p:cNvSpPr txBox="1"/>
          <p:nvPr/>
        </p:nvSpPr>
        <p:spPr>
          <a:xfrm>
            <a:off x="6843713" y="1968602"/>
            <a:ext cx="451008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Goggles </a:t>
            </a:r>
            <a:r>
              <a:rPr lang="en-US" sz="2800" dirty="0"/>
              <a:t>must be worn at all times in the lab.  </a:t>
            </a:r>
          </a:p>
          <a:p>
            <a:endParaRPr lang="en-US" sz="2800" dirty="0"/>
          </a:p>
          <a:p>
            <a:r>
              <a:rPr lang="en-US" sz="2800" dirty="0"/>
              <a:t>Regular glasses are not a substitute for goggles unless you’ve gotten them with special chemical and impact resistant lenses.</a:t>
            </a:r>
          </a:p>
        </p:txBody>
      </p:sp>
    </p:spTree>
    <p:extLst>
      <p:ext uri="{BB962C8B-B14F-4D97-AF65-F5344CB8AC3E}">
        <p14:creationId xmlns:p14="http://schemas.microsoft.com/office/powerpoint/2010/main" val="3462867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1E56-0FE8-3948-B699-C1C83CA74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Fume Hood</a:t>
            </a:r>
          </a:p>
        </p:txBody>
      </p:sp>
      <p:pic>
        <p:nvPicPr>
          <p:cNvPr id="12290" name="Picture 2" descr="Fume hood - Wikipedia">
            <a:extLst>
              <a:ext uri="{FF2B5EF4-FFF2-40B4-BE49-F238E27FC236}">
                <a16:creationId xmlns:a16="http://schemas.microsoft.com/office/drawing/2014/main" id="{D001AFBF-9749-59A3-7DE1-D5B1EB38D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49" y="2049988"/>
            <a:ext cx="4910138" cy="368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361BEF-EDE5-EFFD-9C51-027A0283F457}"/>
              </a:ext>
            </a:extLst>
          </p:cNvPr>
          <p:cNvSpPr txBox="1"/>
          <p:nvPr/>
        </p:nvSpPr>
        <p:spPr>
          <a:xfrm>
            <a:off x="1171575" y="1690688"/>
            <a:ext cx="54006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Fume hoods are workbenches that have fans over them which blow chemical fumes through a chemical scrubber.</a:t>
            </a:r>
          </a:p>
          <a:p>
            <a:endParaRPr lang="en-US" sz="2800" dirty="0"/>
          </a:p>
          <a:p>
            <a:r>
              <a:rPr lang="en-US" sz="2800" dirty="0"/>
              <a:t>The fume hoods work, but you have to let them run for a moment before they turn on.  If you wait for a humming sound, you’ll be in good shape.</a:t>
            </a:r>
          </a:p>
        </p:txBody>
      </p:sp>
    </p:spTree>
    <p:extLst>
      <p:ext uri="{BB962C8B-B14F-4D97-AF65-F5344CB8AC3E}">
        <p14:creationId xmlns:p14="http://schemas.microsoft.com/office/powerpoint/2010/main" val="1364690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14249-69DD-DF80-01AF-9DC9F847B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shower and eyewash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FECADC1B-0906-2976-EBE9-482144F84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49" y="854868"/>
            <a:ext cx="5148263" cy="514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EF96B-BF41-DDFE-A18E-F3D40D92F9FC}"/>
              </a:ext>
            </a:extLst>
          </p:cNvPr>
          <p:cNvSpPr txBox="1"/>
          <p:nvPr/>
        </p:nvSpPr>
        <p:spPr>
          <a:xfrm>
            <a:off x="1571625" y="1690688"/>
            <a:ext cx="64293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</a:t>
            </a:r>
            <a:r>
              <a:rPr lang="en-US" sz="2400" b="1" dirty="0"/>
              <a:t>safety shower </a:t>
            </a:r>
            <a:r>
              <a:rPr lang="en-US" sz="2400" dirty="0"/>
              <a:t>is used to wash off large amounts of chemical that have spilled on you.  It’s also handy to put you out if you’re on fire.</a:t>
            </a:r>
          </a:p>
          <a:p>
            <a:endParaRPr lang="en-US" sz="2400" dirty="0"/>
          </a:p>
          <a:p>
            <a:r>
              <a:rPr lang="en-US" sz="2400" dirty="0"/>
              <a:t>The </a:t>
            </a:r>
            <a:r>
              <a:rPr lang="en-US" sz="2400" b="1" dirty="0"/>
              <a:t>eyewash</a:t>
            </a:r>
            <a:r>
              <a:rPr lang="en-US" sz="2400" dirty="0"/>
              <a:t> is used to wash foreign materials out of your eyes, in the event that you have a chemical accident while not wearing goggles.  Handy tip:  If you need to use an eyewash, there’s an excellent chance that it’s too late to save your eyes.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F2EB6A-25B7-DD8C-7E99-3701EB6DCF2B}"/>
              </a:ext>
            </a:extLst>
          </p:cNvPr>
          <p:cNvSpPr txBox="1"/>
          <p:nvPr/>
        </p:nvSpPr>
        <p:spPr>
          <a:xfrm>
            <a:off x="10487025" y="4000501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eyewash</a:t>
            </a:r>
          </a:p>
        </p:txBody>
      </p:sp>
    </p:spTree>
    <p:extLst>
      <p:ext uri="{BB962C8B-B14F-4D97-AF65-F5344CB8AC3E}">
        <p14:creationId xmlns:p14="http://schemas.microsoft.com/office/powerpoint/2010/main" val="862782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D92B6-3795-C27E-0818-3CB50B7A3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 blanket</a:t>
            </a:r>
          </a:p>
        </p:txBody>
      </p:sp>
      <p:pic>
        <p:nvPicPr>
          <p:cNvPr id="14338" name="Picture 2" descr="Fire Blanket S-18904 - Uline">
            <a:extLst>
              <a:ext uri="{FF2B5EF4-FFF2-40B4-BE49-F238E27FC236}">
                <a16:creationId xmlns:a16="http://schemas.microsoft.com/office/drawing/2014/main" id="{FE84D745-30FB-B446-D5C6-AD3682DED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2000250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C6BF30-BBC7-0F4A-06D9-B7C813ED3CA5}"/>
              </a:ext>
            </a:extLst>
          </p:cNvPr>
          <p:cNvSpPr txBox="1"/>
          <p:nvPr/>
        </p:nvSpPr>
        <p:spPr>
          <a:xfrm>
            <a:off x="5872163" y="2343150"/>
            <a:ext cx="56435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If you catch on fire, you can smother it with a fire blanket.</a:t>
            </a:r>
          </a:p>
          <a:p>
            <a:endParaRPr lang="en-US" sz="2800" dirty="0"/>
          </a:p>
          <a:p>
            <a:r>
              <a:rPr lang="en-US" sz="2800" dirty="0"/>
              <a:t>As with the safety shower and eyewash, if you need this piece of equipment, you’re already in very serious trouble.</a:t>
            </a:r>
          </a:p>
        </p:txBody>
      </p:sp>
    </p:spTree>
    <p:extLst>
      <p:ext uri="{BB962C8B-B14F-4D97-AF65-F5344CB8AC3E}">
        <p14:creationId xmlns:p14="http://schemas.microsoft.com/office/powerpoint/2010/main" val="2128568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5C058A-1391-4395-66E9-D21DFC8E0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4600"/>
              <a:t>Let’s learn about lab equipment!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E1075A-A1E4-41C6-70F1-84E5697C1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/>
              <a:t>I’m not going to define what lab equipment is, because you can probably figure that out for yourself.</a:t>
            </a:r>
          </a:p>
          <a:p>
            <a:pPr marL="0" indent="0">
              <a:buNone/>
            </a:pPr>
            <a:endParaRPr lang="en-US" sz="2200"/>
          </a:p>
          <a:p>
            <a:pPr marL="0" indent="0">
              <a:buNone/>
            </a:pPr>
            <a:r>
              <a:rPr lang="en-US" sz="2200"/>
              <a:t>But there will be a quiz on it.</a:t>
            </a:r>
          </a:p>
        </p:txBody>
      </p:sp>
      <p:pic>
        <p:nvPicPr>
          <p:cNvPr id="5" name="Picture 4" descr="Beakers with solution on shelf in lab">
            <a:extLst>
              <a:ext uri="{FF2B5EF4-FFF2-40B4-BE49-F238E27FC236}">
                <a16:creationId xmlns:a16="http://schemas.microsoft.com/office/drawing/2014/main" id="{20E54199-D544-FD35-88A5-83A274BB26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02" r="10545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73240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68663-0B33-8C7B-EE15-F75AFADED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4) Other equipment</a:t>
            </a:r>
          </a:p>
        </p:txBody>
      </p:sp>
      <p:pic>
        <p:nvPicPr>
          <p:cNvPr id="15362" name="Picture 2" descr="Filter paper in laboratory. Scientists are chemical filtration by filtering  through filter paper in a glass funnel, Close up. Pharmacist filtering sub  Stock Photo - Alamy">
            <a:extLst>
              <a:ext uri="{FF2B5EF4-FFF2-40B4-BE49-F238E27FC236}">
                <a16:creationId xmlns:a16="http://schemas.microsoft.com/office/drawing/2014/main" id="{11B5C18F-1A51-5133-20CD-476ABB138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288" y="365125"/>
            <a:ext cx="4406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2D952A-F352-7811-A06A-9BE35BB524A7}"/>
              </a:ext>
            </a:extLst>
          </p:cNvPr>
          <p:cNvSpPr txBox="1"/>
          <p:nvPr/>
        </p:nvSpPr>
        <p:spPr>
          <a:xfrm>
            <a:off x="2041525" y="2208669"/>
            <a:ext cx="52863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You can filter the solid from a solution by pouring it through a filter paper that’s been placed in a funnel.</a:t>
            </a:r>
          </a:p>
        </p:txBody>
      </p:sp>
    </p:spTree>
    <p:extLst>
      <p:ext uri="{BB962C8B-B14F-4D97-AF65-F5344CB8AC3E}">
        <p14:creationId xmlns:p14="http://schemas.microsoft.com/office/powerpoint/2010/main" val="1919159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4732D-94A7-332B-3DBE-416630F2D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Thermometer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5519C7-109B-4943-05EF-BF1492E80518}"/>
              </a:ext>
            </a:extLst>
          </p:cNvPr>
          <p:cNvSpPr txBox="1"/>
          <p:nvPr/>
        </p:nvSpPr>
        <p:spPr>
          <a:xfrm>
            <a:off x="648931" y="2438400"/>
            <a:ext cx="3505494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I know that you know what a thermometer is.  I just wanted this to be a reminder to never use them to stir solutions.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8" name="Picture 4" descr="Thermometer Laboratory 12&quot; Length -">
            <a:extLst>
              <a:ext uri="{FF2B5EF4-FFF2-40B4-BE49-F238E27FC236}">
                <a16:creationId xmlns:a16="http://schemas.microsoft.com/office/drawing/2014/main" id="{9AEAE4D9-EFF2-49BB-5423-54A437C7C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5862" y="1019645"/>
            <a:ext cx="6019331" cy="48154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3642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57804-C901-A10A-4AC5-6A3F12FE9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conclusion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93A5B5-68C7-10F0-93AB-916046B7FA19}"/>
              </a:ext>
            </a:extLst>
          </p:cNvPr>
          <p:cNvSpPr txBox="1"/>
          <p:nvPr/>
        </p:nvSpPr>
        <p:spPr>
          <a:xfrm>
            <a:off x="2071688" y="2844225"/>
            <a:ext cx="8901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There will be a quiz on this stuff, so know it.</a:t>
            </a:r>
          </a:p>
        </p:txBody>
      </p:sp>
    </p:spTree>
    <p:extLst>
      <p:ext uri="{BB962C8B-B14F-4D97-AF65-F5344CB8AC3E}">
        <p14:creationId xmlns:p14="http://schemas.microsoft.com/office/powerpoint/2010/main" val="3629543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B178A-7024-D312-8A32-1F57CAAF2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1) Equipment for holding stuff</a:t>
            </a:r>
          </a:p>
        </p:txBody>
      </p:sp>
      <p:pic>
        <p:nvPicPr>
          <p:cNvPr id="1026" name="Picture 2" descr="100ml Low Form Beaker Chemistry Laboratory Borosilicate Glass Transparent  Beaker Thickened with spout ⋆ SonicSupply">
            <a:extLst>
              <a:ext uri="{FF2B5EF4-FFF2-40B4-BE49-F238E27FC236}">
                <a16:creationId xmlns:a16="http://schemas.microsoft.com/office/drawing/2014/main" id="{D11F6B5F-BDF0-4CA9-07F4-D76AB001A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78" y="1898650"/>
            <a:ext cx="4466442" cy="429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BF6318-03F3-D673-457E-8322137243CC}"/>
              </a:ext>
            </a:extLst>
          </p:cNvPr>
          <p:cNvSpPr txBox="1"/>
          <p:nvPr/>
        </p:nvSpPr>
        <p:spPr>
          <a:xfrm>
            <a:off x="5957888" y="2343150"/>
            <a:ext cx="578643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Beaker:</a:t>
            </a:r>
          </a:p>
          <a:p>
            <a:r>
              <a:rPr lang="en-US" sz="2000" dirty="0"/>
              <a:t>An all-purpose device for holding things and doing reactions.</a:t>
            </a:r>
          </a:p>
          <a:p>
            <a:endParaRPr lang="en-US" sz="2000" dirty="0"/>
          </a:p>
          <a:p>
            <a:r>
              <a:rPr lang="en-US" sz="2000" dirty="0"/>
              <a:t>Warnings: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numbers on the side are approximate (probably correct within 10%).  Don’t use them to find the volume of a liquid.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Don’t heat a beaker unless there’s a liquid still in it.  Otherwise, it will shatter.</a:t>
            </a:r>
          </a:p>
        </p:txBody>
      </p:sp>
    </p:spTree>
    <p:extLst>
      <p:ext uri="{BB962C8B-B14F-4D97-AF65-F5344CB8AC3E}">
        <p14:creationId xmlns:p14="http://schemas.microsoft.com/office/powerpoint/2010/main" val="2047678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EDF67-4314-64D9-D428-BC3C5931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Erlenmeyer Flask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F2E42C-8451-A742-8E3E-E1EFDD7EA12A}"/>
              </a:ext>
            </a:extLst>
          </p:cNvPr>
          <p:cNvSpPr txBox="1"/>
          <p:nvPr/>
        </p:nvSpPr>
        <p:spPr>
          <a:xfrm>
            <a:off x="4965431" y="2438400"/>
            <a:ext cx="6586489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/>
              <a:t>Uses: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Pretty much the same things as a beaker are used for, but generally better to keep liquids from splashing when heated.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/>
              <a:t>Warnings: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Like a beaker, you shouldn’t heat them until they go dry and you shouldn’t use the markings on the side to find the volume of a liquid.</a:t>
            </a:r>
          </a:p>
        </p:txBody>
      </p:sp>
      <p:pic>
        <p:nvPicPr>
          <p:cNvPr id="2050" name="Picture 2" descr="Glass Erlenmeyer Flasks | Myers Construction Materials Equipment">
            <a:extLst>
              <a:ext uri="{FF2B5EF4-FFF2-40B4-BE49-F238E27FC236}">
                <a16:creationId xmlns:a16="http://schemas.microsoft.com/office/drawing/2014/main" id="{F2663F9E-36B4-734D-E728-2BE986D3D1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2" r="20733" b="-2"/>
          <a:stretch/>
        </p:blipFill>
        <p:spPr bwMode="auto">
          <a:xfrm>
            <a:off x="20" y="10"/>
            <a:ext cx="4635571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404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D8B54-FF96-5F6C-5D61-9D81BBE8D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Electronic balance</a:t>
            </a:r>
          </a:p>
        </p:txBody>
      </p:sp>
      <p:pic>
        <p:nvPicPr>
          <p:cNvPr id="14338" name="Picture 2" descr="Scales And Balances.co.uk at lauriealoveo blog">
            <a:extLst>
              <a:ext uri="{FF2B5EF4-FFF2-40B4-BE49-F238E27FC236}">
                <a16:creationId xmlns:a16="http://schemas.microsoft.com/office/drawing/2014/main" id="{2435A5FC-6292-119F-E5A7-9EC622284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094" y="1907177"/>
            <a:ext cx="4059872" cy="361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A22055-E192-DD05-5FF3-86F6719E73C0}"/>
              </a:ext>
            </a:extLst>
          </p:cNvPr>
          <p:cNvSpPr txBox="1"/>
          <p:nvPr/>
        </p:nvSpPr>
        <p:spPr>
          <a:xfrm>
            <a:off x="6244046" y="1436914"/>
            <a:ext cx="49508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What it is, how to use it: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Used to weigh things.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Hit the “tare” button before weighing to zero it out.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Use a watch glass to weigh dry chemicals.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dirty="0"/>
              <a:t>Don’t do these things: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Don’t weigh things directly on the balance.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Don’t weigh hot things on it because it will melt.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Don’t push down on it because it will break.</a:t>
            </a:r>
          </a:p>
        </p:txBody>
      </p:sp>
    </p:spTree>
    <p:extLst>
      <p:ext uri="{BB962C8B-B14F-4D97-AF65-F5344CB8AC3E}">
        <p14:creationId xmlns:p14="http://schemas.microsoft.com/office/powerpoint/2010/main" val="2006189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0E4F7-1E69-59F3-BC1D-8B9CB2BE4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Watch glass</a:t>
            </a:r>
          </a:p>
        </p:txBody>
      </p:sp>
      <p:pic>
        <p:nvPicPr>
          <p:cNvPr id="3074" name="Picture 2" descr="Watch Glasses Selection Guide: Types, Features, Applications |  Engineering360">
            <a:extLst>
              <a:ext uri="{FF2B5EF4-FFF2-40B4-BE49-F238E27FC236}">
                <a16:creationId xmlns:a16="http://schemas.microsoft.com/office/drawing/2014/main" id="{122C31AA-80B6-741D-0CE4-96CA93996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13" y="2020887"/>
            <a:ext cx="5080000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2FCEAD-21BC-8803-59B5-A1067F324040}"/>
              </a:ext>
            </a:extLst>
          </p:cNvPr>
          <p:cNvSpPr txBox="1"/>
          <p:nvPr/>
        </p:nvSpPr>
        <p:spPr>
          <a:xfrm>
            <a:off x="6843713" y="1990099"/>
            <a:ext cx="451008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Uses: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Weighing chemicals on the balance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Covering heated beakers to keep things from splashing out of them.</a:t>
            </a:r>
          </a:p>
          <a:p>
            <a:endParaRPr lang="en-US" sz="2200" dirty="0"/>
          </a:p>
          <a:p>
            <a:r>
              <a:rPr lang="en-US" sz="2200" dirty="0"/>
              <a:t>Fun facts: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Watch glasses get their name from the fact that they look like the glass that covers the face of a watch.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They look like big contact lenses.</a:t>
            </a:r>
          </a:p>
        </p:txBody>
      </p:sp>
    </p:spTree>
    <p:extLst>
      <p:ext uri="{BB962C8B-B14F-4D97-AF65-F5344CB8AC3E}">
        <p14:creationId xmlns:p14="http://schemas.microsoft.com/office/powerpoint/2010/main" val="2877944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C4DEC-0959-A2A5-B4AF-163C73901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 dirty="0"/>
              <a:t>2) Equipment used for heating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BEFFEE-D325-6389-18C3-ADC635AB9834}"/>
              </a:ext>
            </a:extLst>
          </p:cNvPr>
          <p:cNvSpPr txBox="1"/>
          <p:nvPr/>
        </p:nvSpPr>
        <p:spPr>
          <a:xfrm>
            <a:off x="4965431" y="2235207"/>
            <a:ext cx="6865325" cy="4402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 dirty="0"/>
              <a:t>Ring stand, ring, and wire gauze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Ring stand: 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The thing in the picture with the dark base and the metal rod that points straight up.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Used primarily when heating chemical compounds over a Bunsen burner (the Bunsen burner sits on the dark base)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1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Ring: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A metal ring that clamps to the ring stand.  Primarily used to hold the…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2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Wire gauze: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…upon which you put the container to be heated.</a:t>
            </a:r>
          </a:p>
        </p:txBody>
      </p:sp>
      <p:pic>
        <p:nvPicPr>
          <p:cNvPr id="4098" name="Picture 2" descr="Heavy Laboratory Support Ring Stand w Wire Gauze Mesh 3 Support Rings:  Science Lab Support Rings: Amazon.com: Industrial &amp; Scientific">
            <a:extLst>
              <a:ext uri="{FF2B5EF4-FFF2-40B4-BE49-F238E27FC236}">
                <a16:creationId xmlns:a16="http://schemas.microsoft.com/office/drawing/2014/main" id="{29469780-BE7C-3DE0-08C9-92030482B6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68"/>
          <a:stretch/>
        </p:blipFill>
        <p:spPr bwMode="auto">
          <a:xfrm>
            <a:off x="20" y="10"/>
            <a:ext cx="4635571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AE8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459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79689-2B91-673A-4E63-A1B3B594C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Bunsen burner</a:t>
            </a:r>
          </a:p>
        </p:txBody>
      </p:sp>
      <p:pic>
        <p:nvPicPr>
          <p:cNvPr id="5122" name="Picture 2" descr="Bunsen burner">
            <a:extLst>
              <a:ext uri="{FF2B5EF4-FFF2-40B4-BE49-F238E27FC236}">
                <a16:creationId xmlns:a16="http://schemas.microsoft.com/office/drawing/2014/main" id="{C4BE6FAB-9288-A7C5-1B5E-26700DA5A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8698"/>
            <a:ext cx="4271962" cy="545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ortable Butane Burner | Micro Lab Burner | Home Science Tools">
            <a:extLst>
              <a:ext uri="{FF2B5EF4-FFF2-40B4-BE49-F238E27FC236}">
                <a16:creationId xmlns:a16="http://schemas.microsoft.com/office/drawing/2014/main" id="{A178CEF8-A53A-79A0-3501-2B6C04BA6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812" y="2391953"/>
            <a:ext cx="3278188" cy="288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E20DAD-4962-83FB-27CD-E7344C8AE921}"/>
              </a:ext>
            </a:extLst>
          </p:cNvPr>
          <p:cNvSpPr txBox="1"/>
          <p:nvPr/>
        </p:nvSpPr>
        <p:spPr>
          <a:xfrm>
            <a:off x="3794124" y="1690688"/>
            <a:ext cx="470058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/>
              <a:t>Uses:</a:t>
            </a:r>
          </a:p>
          <a:p>
            <a:r>
              <a:rPr lang="en-US" sz="2300" dirty="0"/>
              <a:t>To make things really hot.</a:t>
            </a:r>
          </a:p>
          <a:p>
            <a:endParaRPr lang="en-US" sz="2300" dirty="0"/>
          </a:p>
          <a:p>
            <a:r>
              <a:rPr lang="en-US" sz="2300" b="1" dirty="0"/>
              <a:t>Other info: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dirty="0"/>
              <a:t>The Bunsen burner on the left is a traditional burner, shown here under a ring stand of a different variety.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dirty="0"/>
              <a:t>The Bunsen burner on the right is a portable version, which we currently use because the gas in our lab doesn’t work.</a:t>
            </a:r>
          </a:p>
        </p:txBody>
      </p:sp>
    </p:spTree>
    <p:extLst>
      <p:ext uri="{BB962C8B-B14F-4D97-AF65-F5344CB8AC3E}">
        <p14:creationId xmlns:p14="http://schemas.microsoft.com/office/powerpoint/2010/main" val="1300163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B8EF8-890F-91D5-98D6-26F94C816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Crucible and evaporating dish</a:t>
            </a:r>
          </a:p>
        </p:txBody>
      </p:sp>
      <p:pic>
        <p:nvPicPr>
          <p:cNvPr id="6146" name="Picture 2" descr="Crucible &amp; Lid, 15 ml | High Form Porcelain | HST">
            <a:extLst>
              <a:ext uri="{FF2B5EF4-FFF2-40B4-BE49-F238E27FC236}">
                <a16:creationId xmlns:a16="http://schemas.microsoft.com/office/drawing/2014/main" id="{C5FCB91B-46AF-7E0B-8089-B0FC656C0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628" y="203094"/>
            <a:ext cx="2781299" cy="290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SC International 4-52501-10 Porcelain Evaporating Dish, 50ml, 70mm by  28mm, Pack of 10: Amazon.com: Industrial &amp; Scientific">
            <a:extLst>
              <a:ext uri="{FF2B5EF4-FFF2-40B4-BE49-F238E27FC236}">
                <a16:creationId xmlns:a16="http://schemas.microsoft.com/office/drawing/2014/main" id="{C95792D2-65B8-6008-DDEE-5DF53F3CA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841" y="3748469"/>
            <a:ext cx="4443413" cy="259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A38038-F6DE-2CF3-81BF-C34412A1CF19}"/>
              </a:ext>
            </a:extLst>
          </p:cNvPr>
          <p:cNvSpPr txBox="1"/>
          <p:nvPr/>
        </p:nvSpPr>
        <p:spPr>
          <a:xfrm>
            <a:off x="9248776" y="3073242"/>
            <a:ext cx="2943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Crucible with lid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4A4761-5DEF-1ED5-834F-9E6CDCAAC986}"/>
              </a:ext>
            </a:extLst>
          </p:cNvPr>
          <p:cNvSpPr txBox="1"/>
          <p:nvPr/>
        </p:nvSpPr>
        <p:spPr>
          <a:xfrm>
            <a:off x="9163050" y="5852258"/>
            <a:ext cx="3028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Evaporating dish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0D8996-738C-A21C-52F1-002486F35E5C}"/>
              </a:ext>
            </a:extLst>
          </p:cNvPr>
          <p:cNvSpPr txBox="1"/>
          <p:nvPr/>
        </p:nvSpPr>
        <p:spPr>
          <a:xfrm>
            <a:off x="1231701" y="1569923"/>
            <a:ext cx="7115175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Uses: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Both of these ceramic bits of equipment are used to heat chemicals to very high temperatures over the Bunsen burner.</a:t>
            </a:r>
          </a:p>
          <a:p>
            <a:endParaRPr lang="en-US" sz="2200" dirty="0"/>
          </a:p>
          <a:p>
            <a:r>
              <a:rPr lang="en-US" sz="2200" dirty="0"/>
              <a:t>How to use: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Crucibles are placed over Bunsen burners in the clay triangle placed on the ring.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Evaporating dishes are placed directly on wire gauze.</a:t>
            </a:r>
          </a:p>
          <a:p>
            <a:endParaRPr lang="en-US" sz="2200" dirty="0"/>
          </a:p>
          <a:p>
            <a:r>
              <a:rPr lang="en-US" sz="2200" dirty="0"/>
              <a:t>Warnings: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If you put them directly from the heat into water, they will break.  Wait at least 10 minutes before doing this.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666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3008</TotalTime>
  <Words>1011</Words>
  <Application>Microsoft Macintosh PowerPoint</Application>
  <PresentationFormat>Widescreen</PresentationFormat>
  <Paragraphs>112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Lab Equipment</vt:lpstr>
      <vt:lpstr>Let’s learn about lab equipment!</vt:lpstr>
      <vt:lpstr>1) Equipment for holding stuff</vt:lpstr>
      <vt:lpstr>Erlenmeyer Flask</vt:lpstr>
      <vt:lpstr>Electronic balance</vt:lpstr>
      <vt:lpstr>Watch glass</vt:lpstr>
      <vt:lpstr>2) Equipment used for heating things</vt:lpstr>
      <vt:lpstr>Bunsen burner</vt:lpstr>
      <vt:lpstr>Crucible and evaporating dish</vt:lpstr>
      <vt:lpstr>Crucible Tongs</vt:lpstr>
      <vt:lpstr>Clay triangle:  Good for heating crucibles</vt:lpstr>
      <vt:lpstr>3) Tools for moving things around</vt:lpstr>
      <vt:lpstr>Graduated Cylinder</vt:lpstr>
      <vt:lpstr>Beaker tongs</vt:lpstr>
      <vt:lpstr>Stirring rod</vt:lpstr>
      <vt:lpstr>Safety equipment</vt:lpstr>
      <vt:lpstr>Fume Hood</vt:lpstr>
      <vt:lpstr>Safety shower and eyewash</vt:lpstr>
      <vt:lpstr>Fire blanket</vt:lpstr>
      <vt:lpstr>4) Other equipment</vt:lpstr>
      <vt:lpstr>Thermometer</vt:lpstr>
      <vt:lpstr>In 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Equipment</dc:title>
  <dc:creator>Ian Guch</dc:creator>
  <cp:lastModifiedBy>Ian Guch</cp:lastModifiedBy>
  <cp:revision>8</cp:revision>
  <dcterms:created xsi:type="dcterms:W3CDTF">2022-05-18T10:57:38Z</dcterms:created>
  <dcterms:modified xsi:type="dcterms:W3CDTF">2024-08-29T13:03:59Z</dcterms:modified>
</cp:coreProperties>
</file>